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7" r:id="rId4"/>
    <p:sldId id="259" r:id="rId5"/>
  </p:sldIdLst>
  <p:sldSz cx="6858000" cy="9144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236" y="12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76A37-D735-49B4-8FB3-701AE0A03EB8}" type="datetimeFigureOut">
              <a:rPr lang="de-CH" smtClean="0"/>
              <a:t>14.01.2016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1F153-5DBE-4ABD-83AB-5B91F8C8E70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920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1F153-5DBE-4ABD-83AB-5B91F8C8E705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575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24-28EC-444F-9D35-196EC7A68DBE}" type="datetimeFigureOut">
              <a:rPr lang="de-CH" smtClean="0"/>
              <a:t>14.01.2016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4883-6B75-4571-8462-9479EAC887C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411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24-28EC-444F-9D35-196EC7A68DBE}" type="datetimeFigureOut">
              <a:rPr lang="de-CH" smtClean="0"/>
              <a:t>14.01.2016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4883-6B75-4571-8462-9479EAC887C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850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24-28EC-444F-9D35-196EC7A68DBE}" type="datetimeFigureOut">
              <a:rPr lang="de-CH" smtClean="0"/>
              <a:t>14.01.2016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4883-6B75-4571-8462-9479EAC887C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886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24-28EC-444F-9D35-196EC7A68DBE}" type="datetimeFigureOut">
              <a:rPr lang="de-CH" smtClean="0"/>
              <a:t>14.01.2016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4883-6B75-4571-8462-9479EAC887C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349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24-28EC-444F-9D35-196EC7A68DBE}" type="datetimeFigureOut">
              <a:rPr lang="de-CH" smtClean="0"/>
              <a:t>14.01.2016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4883-6B75-4571-8462-9479EAC887C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716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24-28EC-444F-9D35-196EC7A68DBE}" type="datetimeFigureOut">
              <a:rPr lang="de-CH" smtClean="0"/>
              <a:t>14.01.2016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4883-6B75-4571-8462-9479EAC887C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811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24-28EC-444F-9D35-196EC7A68DBE}" type="datetimeFigureOut">
              <a:rPr lang="de-CH" smtClean="0"/>
              <a:t>14.01.2016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4883-6B75-4571-8462-9479EAC887C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811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24-28EC-444F-9D35-196EC7A68DBE}" type="datetimeFigureOut">
              <a:rPr lang="de-CH" smtClean="0"/>
              <a:t>14.01.2016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4883-6B75-4571-8462-9479EAC887C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786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24-28EC-444F-9D35-196EC7A68DBE}" type="datetimeFigureOut">
              <a:rPr lang="de-CH" smtClean="0"/>
              <a:t>14.01.2016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4883-6B75-4571-8462-9479EAC887C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530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24-28EC-444F-9D35-196EC7A68DBE}" type="datetimeFigureOut">
              <a:rPr lang="de-CH" smtClean="0"/>
              <a:t>14.01.2016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4883-6B75-4571-8462-9479EAC887C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426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F24-28EC-444F-9D35-196EC7A68DBE}" type="datetimeFigureOut">
              <a:rPr lang="de-CH" smtClean="0"/>
              <a:t>14.01.2016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4883-6B75-4571-8462-9479EAC887C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868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4F24-28EC-444F-9D35-196EC7A68DBE}" type="datetimeFigureOut">
              <a:rPr lang="de-CH" smtClean="0"/>
              <a:t>14.01.2016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A4883-6B75-4571-8462-9479EAC887C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867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us.bredell@usz.ch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.tallarico@usz.ch" TargetMode="External"/><Relationship Id="rId4" Type="http://schemas.openxmlformats.org/officeDocument/2006/relationships/hyperlink" Target="mailto:maya.scholz@usz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" b="755"/>
          <a:stretch/>
        </p:blipFill>
        <p:spPr>
          <a:xfrm>
            <a:off x="0" y="-36512"/>
            <a:ext cx="6858000" cy="9180512"/>
          </a:xfrm>
          <a:prstGeom prst="rect">
            <a:avLst/>
          </a:prstGeom>
        </p:spPr>
      </p:pic>
      <p:sp>
        <p:nvSpPr>
          <p:cNvPr id="8" name="Textfeld 10"/>
          <p:cNvSpPr txBox="1">
            <a:spLocks noChangeArrowheads="1"/>
          </p:cNvSpPr>
          <p:nvPr/>
        </p:nvSpPr>
        <p:spPr bwMode="auto">
          <a:xfrm>
            <a:off x="764704" y="3159621"/>
            <a:ext cx="496855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400" dirty="0">
                <a:effectLst/>
                <a:latin typeface="Constantia"/>
                <a:ea typeface="Calibri"/>
                <a:cs typeface="Times New Roman"/>
              </a:rPr>
              <a:t>Klinik für Mund-, Kiefer- und Gesichtschirurgie</a:t>
            </a:r>
            <a:endParaRPr lang="de-CH" sz="1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CH" sz="1400" dirty="0" err="1">
                <a:effectLst/>
                <a:latin typeface="Constantia"/>
                <a:ea typeface="Calibri"/>
                <a:cs typeface="Times New Roman"/>
              </a:rPr>
              <a:t>UniversitätsSpital</a:t>
            </a:r>
            <a:r>
              <a:rPr lang="de-CH" sz="1400" dirty="0">
                <a:effectLst/>
                <a:latin typeface="Constantia"/>
                <a:ea typeface="Calibri"/>
                <a:cs typeface="Times New Roman"/>
              </a:rPr>
              <a:t> Zürich</a:t>
            </a:r>
            <a:endParaRPr lang="de-CH" sz="1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CH" sz="1400" dirty="0">
                <a:effectLst/>
                <a:latin typeface="Constantia"/>
                <a:ea typeface="Calibri"/>
                <a:cs typeface="Times New Roman"/>
              </a:rPr>
              <a:t>Head:</a:t>
            </a:r>
            <a:endParaRPr lang="de-CH" sz="1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CH" sz="1400" dirty="0">
                <a:effectLst/>
                <a:latin typeface="Constantia"/>
                <a:ea typeface="Calibri"/>
                <a:cs typeface="Times New Roman"/>
              </a:rPr>
              <a:t>Prof. Dr. Dr. med. </a:t>
            </a:r>
            <a:r>
              <a:rPr lang="de-CH" sz="1400" dirty="0">
                <a:latin typeface="Constantia"/>
                <a:ea typeface="Calibri"/>
                <a:cs typeface="Times New Roman"/>
              </a:rPr>
              <a:t>M</a:t>
            </a:r>
            <a:r>
              <a:rPr lang="de-CH" sz="1400" dirty="0" smtClean="0">
                <a:effectLst/>
                <a:latin typeface="Constantia"/>
                <a:ea typeface="Calibri"/>
                <a:cs typeface="Times New Roman"/>
              </a:rPr>
              <a:t>. Rücker</a:t>
            </a:r>
            <a:endParaRPr lang="de-CH" sz="1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CH" sz="1400" dirty="0">
                <a:effectLst/>
                <a:latin typeface="Constantia"/>
                <a:ea typeface="Calibri"/>
                <a:cs typeface="Times New Roman"/>
              </a:rPr>
              <a:t> </a:t>
            </a:r>
            <a:endParaRPr lang="de-CH" sz="1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CH" sz="1400" dirty="0">
                <a:effectLst/>
                <a:latin typeface="Constantia"/>
                <a:ea typeface="Calibri"/>
                <a:cs typeface="Times New Roman"/>
              </a:rPr>
              <a:t>Anatomisches Institut</a:t>
            </a:r>
            <a:endParaRPr lang="de-CH" sz="1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CH" sz="1400" dirty="0">
                <a:effectLst/>
                <a:latin typeface="Constantia"/>
                <a:ea typeface="Calibri"/>
                <a:cs typeface="Times New Roman"/>
              </a:rPr>
              <a:t>Universität Zürich</a:t>
            </a:r>
            <a:endParaRPr lang="de-CH" sz="1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CH" sz="1400" dirty="0">
                <a:effectLst/>
                <a:latin typeface="Constantia"/>
                <a:ea typeface="Calibri"/>
                <a:cs typeface="Times New Roman"/>
              </a:rPr>
              <a:t>Head </a:t>
            </a:r>
            <a:r>
              <a:rPr lang="de-CH" sz="1400" dirty="0" err="1">
                <a:effectLst/>
                <a:latin typeface="Constantia"/>
                <a:ea typeface="Calibri"/>
                <a:cs typeface="Times New Roman"/>
              </a:rPr>
              <a:t>of</a:t>
            </a:r>
            <a:r>
              <a:rPr lang="de-CH" sz="1400" dirty="0">
                <a:effectLst/>
                <a:latin typeface="Constantia"/>
                <a:ea typeface="Calibri"/>
                <a:cs typeface="Times New Roman"/>
              </a:rPr>
              <a:t> Division Gross </a:t>
            </a:r>
            <a:r>
              <a:rPr lang="de-CH" sz="1400" dirty="0" err="1">
                <a:effectLst/>
                <a:latin typeface="Constantia"/>
                <a:ea typeface="Calibri"/>
                <a:cs typeface="Times New Roman"/>
              </a:rPr>
              <a:t>Anatomy</a:t>
            </a:r>
            <a:r>
              <a:rPr lang="de-CH" sz="1400" dirty="0">
                <a:effectLst/>
                <a:latin typeface="Constantia"/>
                <a:ea typeface="Calibri"/>
                <a:cs typeface="Times New Roman"/>
              </a:rPr>
              <a:t>: </a:t>
            </a:r>
            <a:endParaRPr lang="de-CH" sz="1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CH" sz="1400" dirty="0">
                <a:effectLst/>
                <a:latin typeface="Constantia"/>
                <a:ea typeface="Calibri"/>
                <a:cs typeface="Times New Roman"/>
              </a:rPr>
              <a:t>Prof. Dr. Dr. med. </a:t>
            </a:r>
            <a:r>
              <a:rPr lang="de-CH" sz="1400" dirty="0" smtClean="0">
                <a:effectLst/>
                <a:latin typeface="Constantia"/>
                <a:ea typeface="Calibri"/>
                <a:cs typeface="Times New Roman"/>
              </a:rPr>
              <a:t>O. </a:t>
            </a:r>
            <a:r>
              <a:rPr lang="de-CH" sz="1400" dirty="0">
                <a:effectLst/>
                <a:latin typeface="Constantia"/>
                <a:ea typeface="Calibri"/>
                <a:cs typeface="Times New Roman"/>
              </a:rPr>
              <a:t>Ullrich</a:t>
            </a:r>
            <a:endParaRPr lang="de-CH" sz="1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CH" sz="1400" dirty="0">
                <a:effectLst/>
                <a:latin typeface="Constantia"/>
                <a:ea typeface="Calibri"/>
                <a:cs typeface="Times New Roman"/>
              </a:rPr>
              <a:t>  </a:t>
            </a:r>
            <a:endParaRPr lang="de-CH" sz="1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CH" sz="1400" b="1" dirty="0" err="1">
                <a:effectLst/>
                <a:latin typeface="Constantia"/>
                <a:ea typeface="Calibri"/>
                <a:cs typeface="Times New Roman"/>
              </a:rPr>
              <a:t>Course</a:t>
            </a:r>
            <a:r>
              <a:rPr lang="de-CH" sz="1400" b="1" dirty="0">
                <a:effectLst/>
                <a:latin typeface="Constantia"/>
                <a:ea typeface="Calibri"/>
                <a:cs typeface="Times New Roman"/>
              </a:rPr>
              <a:t> Chairman:</a:t>
            </a:r>
            <a:endParaRPr lang="de-CH" sz="14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400" b="1" dirty="0" smtClean="0">
                <a:effectLst/>
                <a:latin typeface="Constantia"/>
                <a:ea typeface="Calibri"/>
                <a:cs typeface="Times New Roman"/>
              </a:rPr>
              <a:t>Marius </a:t>
            </a:r>
            <a:r>
              <a:rPr lang="de-CH" sz="1400" b="1" dirty="0" err="1" smtClean="0">
                <a:effectLst/>
                <a:latin typeface="Constantia"/>
                <a:ea typeface="Calibri"/>
                <a:cs typeface="Times New Roman"/>
              </a:rPr>
              <a:t>Bredell</a:t>
            </a:r>
            <a:r>
              <a:rPr lang="de-CH" sz="1400" b="1" dirty="0" smtClean="0">
                <a:effectLst/>
                <a:latin typeface="Constantia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800" b="1" dirty="0" err="1" smtClean="0">
                <a:effectLst/>
                <a:latin typeface="Constantia"/>
                <a:ea typeface="Calibri"/>
                <a:cs typeface="Times New Roman"/>
              </a:rPr>
              <a:t>BChD</a:t>
            </a:r>
            <a:r>
              <a:rPr lang="de-CH" sz="800" b="1" dirty="0" smtClean="0">
                <a:effectLst/>
                <a:latin typeface="Constantia"/>
                <a:ea typeface="Calibri"/>
                <a:cs typeface="Times New Roman"/>
              </a:rPr>
              <a:t>, </a:t>
            </a:r>
            <a:r>
              <a:rPr lang="de-CH" sz="800" b="1" dirty="0" err="1" smtClean="0">
                <a:effectLst/>
                <a:latin typeface="Constantia"/>
                <a:ea typeface="Calibri"/>
                <a:cs typeface="Times New Roman"/>
              </a:rPr>
              <a:t>MBChB</a:t>
            </a:r>
            <a:r>
              <a:rPr lang="de-CH" sz="800" b="1" dirty="0" smtClean="0">
                <a:effectLst/>
                <a:latin typeface="Constantia"/>
                <a:ea typeface="Calibri"/>
                <a:cs typeface="Times New Roman"/>
              </a:rPr>
              <a:t>, </a:t>
            </a:r>
            <a:r>
              <a:rPr lang="de-CH" sz="800" b="1" dirty="0" err="1" smtClean="0">
                <a:effectLst/>
                <a:latin typeface="Constantia"/>
                <a:ea typeface="Calibri"/>
                <a:cs typeface="Times New Roman"/>
              </a:rPr>
              <a:t>MChD</a:t>
            </a:r>
            <a:r>
              <a:rPr lang="de-CH" sz="800" b="1" dirty="0" smtClean="0">
                <a:effectLst/>
                <a:latin typeface="Constantia"/>
                <a:ea typeface="Calibri"/>
                <a:cs typeface="Times New Roman"/>
              </a:rPr>
              <a:t>, EBOMFS</a:t>
            </a:r>
            <a:endParaRPr lang="de-CH" sz="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4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Textfeld 12"/>
          <p:cNvSpPr txBox="1"/>
          <p:nvPr/>
        </p:nvSpPr>
        <p:spPr>
          <a:xfrm>
            <a:off x="764704" y="2419864"/>
            <a:ext cx="2692400" cy="381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CH" sz="2400" b="1" dirty="0" smtClean="0">
                <a:solidFill>
                  <a:srgbClr val="0066FF"/>
                </a:solidFill>
                <a:effectLst/>
                <a:latin typeface="Franklin Gothic Medium Cond"/>
                <a:ea typeface="Calibri"/>
                <a:cs typeface="Times New Roman"/>
              </a:rPr>
              <a:t>June,  16</a:t>
            </a:r>
            <a:r>
              <a:rPr lang="de-CH" sz="2400" b="1" baseline="30000" dirty="0" smtClean="0">
                <a:solidFill>
                  <a:srgbClr val="0066FF"/>
                </a:solidFill>
                <a:effectLst/>
                <a:latin typeface="Franklin Gothic Medium Cond"/>
                <a:ea typeface="Calibri"/>
                <a:cs typeface="Times New Roman"/>
              </a:rPr>
              <a:t>th</a:t>
            </a:r>
            <a:r>
              <a:rPr lang="de-CH" sz="2400" b="1" dirty="0" smtClean="0">
                <a:solidFill>
                  <a:srgbClr val="0066FF"/>
                </a:solidFill>
                <a:effectLst/>
                <a:latin typeface="Franklin Gothic Medium Cond"/>
                <a:ea typeface="Calibri"/>
                <a:cs typeface="Times New Roman"/>
              </a:rPr>
              <a:t>- 18</a:t>
            </a:r>
            <a:r>
              <a:rPr lang="de-CH" sz="2400" b="1" baseline="30000" dirty="0" smtClean="0">
                <a:solidFill>
                  <a:srgbClr val="0066FF"/>
                </a:solidFill>
                <a:effectLst/>
                <a:latin typeface="Franklin Gothic Medium Cond"/>
                <a:ea typeface="Calibri"/>
                <a:cs typeface="Times New Roman"/>
              </a:rPr>
              <a:t>th</a:t>
            </a:r>
            <a:r>
              <a:rPr lang="de-CH" sz="2400" b="1" dirty="0" smtClean="0">
                <a:solidFill>
                  <a:srgbClr val="0066FF"/>
                </a:solidFill>
                <a:effectLst/>
                <a:latin typeface="Franklin Gothic Medium Cond"/>
                <a:ea typeface="Calibri"/>
                <a:cs typeface="Times New Roman"/>
              </a:rPr>
              <a:t>  2016</a:t>
            </a:r>
            <a:endParaRPr lang="de-CH" sz="2400" b="1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feld 13"/>
          <p:cNvSpPr txBox="1"/>
          <p:nvPr/>
        </p:nvSpPr>
        <p:spPr>
          <a:xfrm>
            <a:off x="401920" y="1030926"/>
            <a:ext cx="6123423" cy="108381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de-CH" sz="2800" b="1" dirty="0" smtClean="0">
                <a:effectLst/>
                <a:latin typeface="Cambria"/>
                <a:ea typeface="Calibri"/>
                <a:cs typeface="Times New Roman"/>
              </a:rPr>
              <a:t>11</a:t>
            </a:r>
            <a:r>
              <a:rPr lang="de-CH" sz="2800" b="1" baseline="30000" dirty="0" smtClean="0">
                <a:effectLst/>
                <a:latin typeface="Cambria"/>
                <a:ea typeface="Calibri"/>
                <a:cs typeface="Times New Roman"/>
              </a:rPr>
              <a:t>th </a:t>
            </a:r>
            <a:r>
              <a:rPr lang="de-CH" sz="2800" b="1" dirty="0" smtClean="0"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de-CH" sz="2800" b="1" dirty="0" err="1">
                <a:effectLst/>
                <a:latin typeface="Cambria"/>
                <a:ea typeface="Calibri"/>
                <a:cs typeface="Times New Roman"/>
              </a:rPr>
              <a:t>Surgical</a:t>
            </a:r>
            <a:r>
              <a:rPr lang="de-CH" sz="2800" b="1" dirty="0"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de-CH" sz="2800" b="1" dirty="0" err="1">
                <a:effectLst/>
                <a:latin typeface="Cambria"/>
                <a:ea typeface="Calibri"/>
                <a:cs typeface="Times New Roman"/>
              </a:rPr>
              <a:t>Facial</a:t>
            </a:r>
            <a:r>
              <a:rPr lang="de-CH" sz="2800" b="1" dirty="0">
                <a:effectLst/>
                <a:latin typeface="Cambria"/>
                <a:ea typeface="Calibri"/>
                <a:cs typeface="Times New Roman"/>
              </a:rPr>
              <a:t> Access </a:t>
            </a:r>
            <a:endParaRPr lang="de-CH" sz="28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de-CH" sz="2800" b="1" dirty="0" err="1">
                <a:effectLst/>
                <a:latin typeface="Cambria"/>
                <a:ea typeface="Calibri"/>
                <a:cs typeface="Times New Roman"/>
              </a:rPr>
              <a:t>and</a:t>
            </a:r>
            <a:r>
              <a:rPr lang="de-CH" sz="2800" b="1" dirty="0"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de-CH" sz="2800" b="1" dirty="0" err="1">
                <a:effectLst/>
                <a:latin typeface="Cambria"/>
                <a:ea typeface="Calibri"/>
                <a:cs typeface="Times New Roman"/>
              </a:rPr>
              <a:t>Flap</a:t>
            </a:r>
            <a:r>
              <a:rPr lang="de-CH" sz="2800" b="1" dirty="0"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de-CH" sz="2800" b="1" dirty="0" err="1">
                <a:effectLst/>
                <a:latin typeface="Cambria"/>
                <a:ea typeface="Calibri"/>
                <a:cs typeface="Times New Roman"/>
              </a:rPr>
              <a:t>Course</a:t>
            </a:r>
            <a:r>
              <a:rPr lang="de-CH" sz="2800" b="1" dirty="0">
                <a:effectLst/>
                <a:latin typeface="Cambria"/>
                <a:ea typeface="Calibri"/>
                <a:cs typeface="Times New Roman"/>
              </a:rPr>
              <a:t>, Zürich</a:t>
            </a:r>
            <a:endParaRPr lang="de-CH" sz="28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50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51520" y="1124744"/>
            <a:ext cx="5985792" cy="730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1000" dirty="0" smtClean="0">
                <a:latin typeface="Constantia" panose="02030602050306030303" pitchFamily="18" charset="0"/>
              </a:rPr>
              <a:t>Dear Colleague</a:t>
            </a:r>
          </a:p>
          <a:p>
            <a:endParaRPr lang="en-US" sz="1400" kern="1000" dirty="0" smtClean="0">
              <a:latin typeface="Constantia" panose="02030602050306030303" pitchFamily="18" charset="0"/>
            </a:endParaRPr>
          </a:p>
          <a:p>
            <a:r>
              <a:rPr lang="en-US" sz="1400" kern="1000" dirty="0" smtClean="0">
                <a:latin typeface="Constantia" panose="02030602050306030303" pitchFamily="18" charset="0"/>
              </a:rPr>
              <a:t>We  would like to invite you to this,  the 11th </a:t>
            </a:r>
            <a:r>
              <a:rPr lang="en-US" sz="1400" kern="1000" dirty="0">
                <a:latin typeface="Constantia" panose="02030602050306030303" pitchFamily="18" charset="0"/>
              </a:rPr>
              <a:t>S</a:t>
            </a:r>
            <a:r>
              <a:rPr lang="en-US" sz="1400" kern="1000" dirty="0" smtClean="0">
                <a:latin typeface="Constantia" panose="02030602050306030303" pitchFamily="18" charset="0"/>
              </a:rPr>
              <a:t>urgical </a:t>
            </a:r>
            <a:r>
              <a:rPr lang="en-US" sz="1400" kern="1000" dirty="0">
                <a:latin typeface="Constantia" panose="02030602050306030303" pitchFamily="18" charset="0"/>
              </a:rPr>
              <a:t>facial access and </a:t>
            </a:r>
            <a:r>
              <a:rPr lang="en-US" sz="1400" kern="1000" dirty="0" smtClean="0">
                <a:latin typeface="Constantia" panose="02030602050306030303" pitchFamily="18" charset="0"/>
              </a:rPr>
              <a:t>Flap course in the beautiful city of Zürich, </a:t>
            </a:r>
          </a:p>
          <a:p>
            <a:endParaRPr lang="en-US" sz="1400" kern="1000" dirty="0">
              <a:latin typeface="Constantia" panose="02030602050306030303" pitchFamily="18" charset="0"/>
            </a:endParaRPr>
          </a:p>
          <a:p>
            <a:r>
              <a:rPr lang="en-US" sz="1400" kern="1000" dirty="0">
                <a:latin typeface="Constantia" panose="02030602050306030303" pitchFamily="18" charset="0"/>
              </a:rPr>
              <a:t>The course has in mind to </a:t>
            </a:r>
            <a:r>
              <a:rPr lang="en-US" sz="1400" kern="1000" dirty="0" smtClean="0">
                <a:latin typeface="Constantia" panose="02030602050306030303" pitchFamily="18" charset="0"/>
              </a:rPr>
              <a:t>assist </a:t>
            </a:r>
            <a:r>
              <a:rPr lang="en-US" sz="1400" kern="1000" dirty="0">
                <a:latin typeface="Constantia" panose="02030602050306030303" pitchFamily="18" charset="0"/>
              </a:rPr>
              <a:t>surgeons working in the head and neck region in their daily </a:t>
            </a:r>
            <a:r>
              <a:rPr lang="en-US" sz="1400" kern="1000" dirty="0" smtClean="0">
                <a:latin typeface="Constantia" panose="02030602050306030303" pitchFamily="18" charset="0"/>
              </a:rPr>
              <a:t>work in </a:t>
            </a:r>
            <a:r>
              <a:rPr lang="en-US" sz="1400" kern="1000" dirty="0">
                <a:latin typeface="Constantia" panose="02030602050306030303" pitchFamily="18" charset="0"/>
              </a:rPr>
              <a:t>a very practical way . </a:t>
            </a:r>
            <a:r>
              <a:rPr lang="en-US" sz="1400" kern="1000" dirty="0" smtClean="0">
                <a:latin typeface="Constantia" panose="02030602050306030303" pitchFamily="18" charset="0"/>
              </a:rPr>
              <a:t>The </a:t>
            </a:r>
            <a:r>
              <a:rPr lang="en-US" sz="1400" kern="1000" dirty="0">
                <a:latin typeface="Constantia" panose="02030602050306030303" pitchFamily="18" charset="0"/>
              </a:rPr>
              <a:t>platform </a:t>
            </a:r>
            <a:r>
              <a:rPr lang="en-US" sz="1400" kern="1000" dirty="0" smtClean="0">
                <a:latin typeface="Constantia" panose="02030602050306030303" pitchFamily="18" charset="0"/>
              </a:rPr>
              <a:t>of well </a:t>
            </a:r>
            <a:r>
              <a:rPr lang="en-US" sz="1400" kern="1000" dirty="0">
                <a:latin typeface="Constantia" panose="02030602050306030303" pitchFamily="18" charset="0"/>
              </a:rPr>
              <a:t>preserved wet cadavers (prepared in a way that makes dissection more life-like</a:t>
            </a:r>
            <a:r>
              <a:rPr lang="en-US" sz="1400" kern="1000" dirty="0" smtClean="0">
                <a:latin typeface="Constantia" panose="02030602050306030303" pitchFamily="18" charset="0"/>
              </a:rPr>
              <a:t>) will </a:t>
            </a:r>
            <a:r>
              <a:rPr lang="en-US" sz="1400" kern="1000" dirty="0">
                <a:latin typeface="Constantia" panose="02030602050306030303" pitchFamily="18" charset="0"/>
              </a:rPr>
              <a:t>give all the participants the opportunity to review the practical surgical anatomy and perform a wide variety of procedures themselves in a less stressed and critical environment. </a:t>
            </a:r>
            <a:endParaRPr lang="en-US" sz="1400" kern="1000" dirty="0" smtClean="0">
              <a:latin typeface="Constantia" panose="02030602050306030303" pitchFamily="18" charset="0"/>
            </a:endParaRPr>
          </a:p>
          <a:p>
            <a:r>
              <a:rPr lang="en-US" sz="1400" kern="1000" dirty="0" smtClean="0">
                <a:latin typeface="Constantia" panose="02030602050306030303" pitchFamily="18" charset="0"/>
              </a:rPr>
              <a:t>Participants </a:t>
            </a:r>
            <a:r>
              <a:rPr lang="en-US" sz="1400" kern="1000" dirty="0">
                <a:latin typeface="Constantia" panose="02030602050306030303" pitchFamily="18" charset="0"/>
              </a:rPr>
              <a:t>will participate in either the </a:t>
            </a:r>
            <a:r>
              <a:rPr lang="en-US" sz="1400" b="1" kern="1000" dirty="0">
                <a:latin typeface="Constantia" panose="02030602050306030303" pitchFamily="18" charset="0"/>
              </a:rPr>
              <a:t>Facial Access </a:t>
            </a:r>
            <a:r>
              <a:rPr lang="en-US" sz="1400" b="1" i="1" kern="1000" dirty="0">
                <a:latin typeface="Constantia" panose="02030602050306030303" pitchFamily="18" charset="0"/>
              </a:rPr>
              <a:t>or</a:t>
            </a:r>
            <a:r>
              <a:rPr lang="en-US" sz="1400" b="1" kern="1000" dirty="0">
                <a:latin typeface="Constantia" panose="02030602050306030303" pitchFamily="18" charset="0"/>
              </a:rPr>
              <a:t> Free Flap course </a:t>
            </a:r>
            <a:r>
              <a:rPr lang="en-US" sz="1400" kern="1000" dirty="0">
                <a:latin typeface="Constantia" panose="02030602050306030303" pitchFamily="18" charset="0"/>
              </a:rPr>
              <a:t>according to their wish as indicated on </a:t>
            </a:r>
            <a:r>
              <a:rPr lang="en-US" sz="1400" kern="1000" dirty="0" smtClean="0">
                <a:latin typeface="Constantia" panose="02030602050306030303" pitchFamily="18" charset="0"/>
              </a:rPr>
              <a:t>their </a:t>
            </a:r>
            <a:r>
              <a:rPr lang="en-US" sz="1400" kern="1000" dirty="0">
                <a:latin typeface="Constantia" panose="02030602050306030303" pitchFamily="18" charset="0"/>
              </a:rPr>
              <a:t>registration </a:t>
            </a:r>
            <a:r>
              <a:rPr lang="en-US" sz="1400" kern="1000" dirty="0" smtClean="0">
                <a:latin typeface="Constantia" panose="02030602050306030303" pitchFamily="18" charset="0"/>
              </a:rPr>
              <a:t>form, later changes may not be possible.  Additionally we offer a </a:t>
            </a:r>
            <a:r>
              <a:rPr lang="en-US" sz="1400" b="1" kern="1000" dirty="0" smtClean="0">
                <a:latin typeface="Constantia" panose="02030602050306030303" pitchFamily="18" charset="0"/>
              </a:rPr>
              <a:t>digital fibula flap planning course </a:t>
            </a:r>
            <a:r>
              <a:rPr lang="en-US" sz="1400" kern="1000" dirty="0" smtClean="0">
                <a:latin typeface="Constantia" panose="02030602050306030303" pitchFamily="18" charset="0"/>
              </a:rPr>
              <a:t>the morning before. </a:t>
            </a:r>
          </a:p>
          <a:p>
            <a:r>
              <a:rPr lang="en-US" sz="1400" kern="1000" dirty="0" smtClean="0">
                <a:latin typeface="Constantia" panose="02030602050306030303" pitchFamily="18" charset="0"/>
              </a:rPr>
              <a:t>Lectures </a:t>
            </a:r>
            <a:r>
              <a:rPr lang="en-US" sz="1400" kern="1000" dirty="0">
                <a:latin typeface="Constantia" panose="02030602050306030303" pitchFamily="18" charset="0"/>
              </a:rPr>
              <a:t>on surgical anatomy and </a:t>
            </a:r>
            <a:r>
              <a:rPr lang="en-US" sz="1400" kern="1000" dirty="0" smtClean="0">
                <a:latin typeface="Constantia" panose="02030602050306030303" pitchFamily="18" charset="0"/>
              </a:rPr>
              <a:t>approaches </a:t>
            </a:r>
            <a:r>
              <a:rPr lang="en-US" sz="1400" kern="1000" dirty="0">
                <a:latin typeface="Constantia" panose="02030602050306030303" pitchFamily="18" charset="0"/>
              </a:rPr>
              <a:t>will be </a:t>
            </a:r>
            <a:r>
              <a:rPr lang="en-US" sz="1400" kern="1000" dirty="0" smtClean="0">
                <a:latin typeface="Constantia" panose="02030602050306030303" pitchFamily="18" charset="0"/>
              </a:rPr>
              <a:t> held together</a:t>
            </a:r>
            <a:r>
              <a:rPr lang="en-US" sz="1400" kern="1000" dirty="0">
                <a:latin typeface="Constantia" panose="02030602050306030303" pitchFamily="18" charset="0"/>
              </a:rPr>
              <a:t>, but each participant will then either do the Facial Access </a:t>
            </a:r>
            <a:r>
              <a:rPr lang="en-US" sz="1400" b="1" kern="1000" dirty="0">
                <a:latin typeface="Constantia" panose="02030602050306030303" pitchFamily="18" charset="0"/>
              </a:rPr>
              <a:t>or</a:t>
            </a:r>
            <a:r>
              <a:rPr lang="en-US" sz="1400" kern="1000" dirty="0">
                <a:latin typeface="Constantia" panose="02030602050306030303" pitchFamily="18" charset="0"/>
              </a:rPr>
              <a:t> Free Flap practical. In this </a:t>
            </a:r>
            <a:r>
              <a:rPr lang="en-US" sz="1400" kern="1000" dirty="0" smtClean="0">
                <a:latin typeface="Constantia" panose="02030602050306030303" pitchFamily="18" charset="0"/>
              </a:rPr>
              <a:t>way there often is significant </a:t>
            </a:r>
            <a:r>
              <a:rPr lang="en-US" sz="1400" kern="1000" dirty="0">
                <a:latin typeface="Constantia" panose="02030602050306030303" pitchFamily="18" charset="0"/>
              </a:rPr>
              <a:t>and interesting cross interaction </a:t>
            </a:r>
            <a:r>
              <a:rPr lang="en-US" sz="1400" kern="1000" dirty="0" smtClean="0">
                <a:latin typeface="Constantia" panose="02030602050306030303" pitchFamily="18" charset="0"/>
              </a:rPr>
              <a:t>between colleagues, </a:t>
            </a:r>
            <a:r>
              <a:rPr lang="en-US" sz="1400" kern="1000" dirty="0">
                <a:latin typeface="Constantia" panose="02030602050306030303" pitchFamily="18" charset="0"/>
              </a:rPr>
              <a:t>leading to fruitful discussions. </a:t>
            </a:r>
            <a:endParaRPr lang="en-US" sz="1400" kern="1000" dirty="0" smtClean="0">
              <a:latin typeface="Constantia" panose="02030602050306030303" pitchFamily="18" charset="0"/>
            </a:endParaRPr>
          </a:p>
          <a:p>
            <a:r>
              <a:rPr lang="en-US" sz="1400" kern="1000" dirty="0" smtClean="0">
                <a:latin typeface="Constantia" panose="02030602050306030303" pitchFamily="18" charset="0"/>
              </a:rPr>
              <a:t>Participants </a:t>
            </a:r>
            <a:r>
              <a:rPr lang="en-US" sz="1400" kern="1000" dirty="0">
                <a:latin typeface="Constantia" panose="02030602050306030303" pitchFamily="18" charset="0"/>
              </a:rPr>
              <a:t>will work in groups of two each and will be able to perform the procedures themselves. Surgical instruments will be provided. </a:t>
            </a:r>
          </a:p>
          <a:p>
            <a:r>
              <a:rPr lang="en-US" sz="1400" kern="1000" dirty="0">
                <a:latin typeface="Constantia" panose="02030602050306030303" pitchFamily="18" charset="0"/>
              </a:rPr>
              <a:t>P</a:t>
            </a:r>
            <a:r>
              <a:rPr lang="en-US" sz="1400" kern="1000" dirty="0" smtClean="0">
                <a:latin typeface="Constantia" panose="02030602050306030303" pitchFamily="18" charset="0"/>
              </a:rPr>
              <a:t>re-reading </a:t>
            </a:r>
            <a:r>
              <a:rPr lang="en-US" sz="1400" kern="1000" dirty="0">
                <a:latin typeface="Constantia" panose="02030602050306030303" pitchFamily="18" charset="0"/>
              </a:rPr>
              <a:t>of relevant anatomy and techniques is strongly recommended. Participants are advised to bring their own anatomy textbooks along. </a:t>
            </a:r>
            <a:endParaRPr lang="en-US" sz="1400" kern="1000" dirty="0" smtClean="0">
              <a:latin typeface="Constantia" panose="02030602050306030303" pitchFamily="18" charset="0"/>
            </a:endParaRPr>
          </a:p>
          <a:p>
            <a:r>
              <a:rPr lang="en-US" sz="1400" kern="1000" dirty="0" smtClean="0">
                <a:latin typeface="Constantia" panose="02030602050306030303" pitchFamily="18" charset="0"/>
              </a:rPr>
              <a:t>Limited </a:t>
            </a:r>
            <a:r>
              <a:rPr lang="en-US" sz="1400" kern="1000" dirty="0">
                <a:latin typeface="Constantia" panose="02030602050306030303" pitchFamily="18" charset="0"/>
              </a:rPr>
              <a:t>free dissection may be performed</a:t>
            </a:r>
            <a:r>
              <a:rPr lang="en-US" sz="1400" kern="1000" dirty="0" smtClean="0">
                <a:latin typeface="Constantia" panose="02030602050306030303" pitchFamily="18" charset="0"/>
              </a:rPr>
              <a:t>.</a:t>
            </a:r>
          </a:p>
          <a:p>
            <a:endParaRPr lang="en-US" sz="1400" kern="1000" dirty="0">
              <a:latin typeface="Constantia" panose="02030602050306030303" pitchFamily="18" charset="0"/>
            </a:endParaRPr>
          </a:p>
          <a:p>
            <a:r>
              <a:rPr lang="en-US" sz="1400" kern="1000" dirty="0" smtClean="0">
                <a:latin typeface="Constantia" panose="02030602050306030303" pitchFamily="18" charset="0"/>
              </a:rPr>
              <a:t>We hope to see you in Zürich soon</a:t>
            </a:r>
          </a:p>
          <a:p>
            <a:endParaRPr lang="en-US" sz="1400" kern="1000" dirty="0">
              <a:latin typeface="Constantia" panose="02030602050306030303" pitchFamily="18" charset="0"/>
            </a:endParaRPr>
          </a:p>
          <a:p>
            <a:r>
              <a:rPr lang="en-US" sz="1400" kern="1000" dirty="0" smtClean="0">
                <a:latin typeface="Constantia" panose="02030602050306030303" pitchFamily="18" charset="0"/>
              </a:rPr>
              <a:t>Yours sincerely</a:t>
            </a:r>
          </a:p>
          <a:p>
            <a:endParaRPr lang="en-US" sz="1400" kern="1000" dirty="0">
              <a:latin typeface="Constantia" panose="02030602050306030303" pitchFamily="18" charset="0"/>
            </a:endParaRPr>
          </a:p>
          <a:p>
            <a:endParaRPr lang="en-US" sz="900" kern="1000" dirty="0" smtClean="0">
              <a:latin typeface="Constantia" panose="02030602050306030303" pitchFamily="18" charset="0"/>
            </a:endParaRPr>
          </a:p>
          <a:p>
            <a:endParaRPr lang="en-US" sz="900" kern="1000" dirty="0" smtClean="0">
              <a:latin typeface="Constantia" panose="02030602050306030303" pitchFamily="18" charset="0"/>
            </a:endParaRPr>
          </a:p>
          <a:p>
            <a:endParaRPr lang="en-US" sz="900" kern="1000" dirty="0">
              <a:latin typeface="Constantia" panose="02030602050306030303" pitchFamily="18" charset="0"/>
            </a:endParaRPr>
          </a:p>
          <a:p>
            <a:endParaRPr lang="en-US" sz="1200" kern="1000" dirty="0" smtClean="0">
              <a:latin typeface="Constantia" panose="02030602050306030303" pitchFamily="18" charset="0"/>
            </a:endParaRPr>
          </a:p>
          <a:p>
            <a:endParaRPr lang="en-US" sz="1200" kern="1000" dirty="0">
              <a:latin typeface="Constantia" panose="02030602050306030303" pitchFamily="18" charset="0"/>
            </a:endParaRPr>
          </a:p>
          <a:p>
            <a:r>
              <a:rPr lang="en-US" sz="1200" kern="1000" dirty="0" smtClean="0">
                <a:latin typeface="Constantia" panose="02030602050306030303" pitchFamily="18" charset="0"/>
              </a:rPr>
              <a:t>Marius </a:t>
            </a:r>
            <a:r>
              <a:rPr lang="en-US" sz="1200" kern="1000" dirty="0">
                <a:latin typeface="Constantia" panose="02030602050306030303" pitchFamily="18" charset="0"/>
              </a:rPr>
              <a:t>Bredell (Course Chairman</a:t>
            </a:r>
            <a:r>
              <a:rPr lang="en-US" sz="900" kern="1000" dirty="0">
                <a:latin typeface="Constantia" panose="02030602050306030303" pitchFamily="18" charset="0"/>
              </a:rPr>
              <a:t>) </a:t>
            </a:r>
            <a:endParaRPr lang="de-CH" sz="900" kern="1000" dirty="0">
              <a:latin typeface="Constantia" panose="02030602050306030303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60931" y="273006"/>
            <a:ext cx="2839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b="1" kern="1000" dirty="0" smtClean="0">
                <a:latin typeface="Constantia" pitchFamily="18" charset="0"/>
              </a:rPr>
              <a:t>Description </a:t>
            </a:r>
            <a:r>
              <a:rPr lang="de-CH" sz="1600" b="1" kern="1000" dirty="0" err="1" smtClean="0">
                <a:latin typeface="Constantia" pitchFamily="18" charset="0"/>
              </a:rPr>
              <a:t>of</a:t>
            </a:r>
            <a:r>
              <a:rPr lang="de-CH" sz="1600" b="1" kern="1000" dirty="0" smtClean="0">
                <a:latin typeface="Constantia" pitchFamily="18" charset="0"/>
              </a:rPr>
              <a:t> </a:t>
            </a:r>
            <a:r>
              <a:rPr lang="de-CH" sz="1600" b="1" kern="1000" dirty="0" err="1" smtClean="0">
                <a:latin typeface="Constantia" pitchFamily="18" charset="0"/>
              </a:rPr>
              <a:t>course</a:t>
            </a:r>
            <a:r>
              <a:rPr lang="de-CH" sz="1600" b="1" kern="1000" dirty="0" smtClean="0">
                <a:latin typeface="Constantia" pitchFamily="18" charset="0"/>
              </a:rPr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2240"/>
            <a:ext cx="2123008" cy="154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0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65"/>
          <a:stretch/>
        </p:blipFill>
        <p:spPr>
          <a:xfrm>
            <a:off x="0" y="0"/>
            <a:ext cx="6858000" cy="918923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-29190" y="1773066"/>
            <a:ext cx="86590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100" dirty="0" smtClean="0">
                <a:latin typeface="Constantia" pitchFamily="18" charset="0"/>
              </a:rPr>
              <a:t>09:30</a:t>
            </a:r>
          </a:p>
          <a:p>
            <a:endParaRPr lang="de-CH" sz="1100" dirty="0">
              <a:latin typeface="Constantia" pitchFamily="18" charset="0"/>
            </a:endParaRPr>
          </a:p>
          <a:p>
            <a:endParaRPr lang="de-CH" sz="1100" dirty="0" smtClean="0">
              <a:latin typeface="Constantia" pitchFamily="18" charset="0"/>
            </a:endParaRPr>
          </a:p>
          <a:p>
            <a:endParaRPr lang="de-CH" sz="1100" dirty="0">
              <a:latin typeface="Constantia" pitchFamily="18" charset="0"/>
            </a:endParaRPr>
          </a:p>
          <a:p>
            <a:r>
              <a:rPr lang="de-CH" sz="1100" dirty="0" smtClean="0">
                <a:latin typeface="Constantia" pitchFamily="18" charset="0"/>
              </a:rPr>
              <a:t>13:30</a:t>
            </a:r>
          </a:p>
          <a:p>
            <a:endParaRPr lang="de-CH" sz="1100" dirty="0">
              <a:latin typeface="Constantia" pitchFamily="18" charset="0"/>
            </a:endParaRPr>
          </a:p>
          <a:p>
            <a:r>
              <a:rPr lang="en-US" sz="1100" dirty="0" smtClean="0">
                <a:latin typeface="Constantia" pitchFamily="18" charset="0"/>
              </a:rPr>
              <a:t>Lecture</a:t>
            </a:r>
          </a:p>
          <a:p>
            <a:endParaRPr lang="en-US" sz="1100" dirty="0" smtClean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Practical</a:t>
            </a:r>
            <a:r>
              <a:rPr lang="en-US" sz="1100" b="1" dirty="0" smtClean="0">
                <a:latin typeface="Constantia" pitchFamily="18" charset="0"/>
              </a:rPr>
              <a:t> </a:t>
            </a:r>
          </a:p>
          <a:p>
            <a:endParaRPr lang="en-US" sz="1100" b="1" dirty="0" smtClean="0">
              <a:latin typeface="Constantia" pitchFamily="18" charset="0"/>
            </a:endParaRPr>
          </a:p>
          <a:p>
            <a:endParaRPr lang="en-US" sz="1100" b="1" dirty="0" smtClean="0">
              <a:latin typeface="Constantia" pitchFamily="18" charset="0"/>
            </a:endParaRPr>
          </a:p>
          <a:p>
            <a:r>
              <a:rPr lang="en-US" sz="1100" dirty="0" smtClean="0">
                <a:latin typeface="Constantia" pitchFamily="18" charset="0"/>
              </a:rPr>
              <a:t>Lecture</a:t>
            </a:r>
          </a:p>
          <a:p>
            <a:endParaRPr lang="en-US" sz="1100" dirty="0" smtClean="0"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08h15</a:t>
            </a: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Practical </a:t>
            </a:r>
          </a:p>
          <a:p>
            <a:endParaRPr lang="en-US" sz="1100" b="1" dirty="0" smtClean="0">
              <a:latin typeface="Constantia" pitchFamily="18" charset="0"/>
            </a:endParaRPr>
          </a:p>
          <a:p>
            <a:endParaRPr lang="en-US" sz="1100" b="1" dirty="0">
              <a:latin typeface="Constantia" pitchFamily="18" charset="0"/>
            </a:endParaRPr>
          </a:p>
          <a:p>
            <a:endParaRPr lang="en-US" sz="1100" b="1" dirty="0" smtClean="0">
              <a:latin typeface="Constantia" pitchFamily="18" charset="0"/>
            </a:endParaRPr>
          </a:p>
          <a:p>
            <a:endParaRPr lang="en-US" sz="1100" b="1" dirty="0" smtClean="0">
              <a:latin typeface="Constantia" pitchFamily="18" charset="0"/>
            </a:endParaRPr>
          </a:p>
          <a:p>
            <a:r>
              <a:rPr lang="en-US" sz="1100" dirty="0" smtClean="0">
                <a:latin typeface="Constantia" pitchFamily="18" charset="0"/>
              </a:rPr>
              <a:t>Lecture</a:t>
            </a:r>
          </a:p>
          <a:p>
            <a:endParaRPr lang="en-US" sz="1100" dirty="0" smtClean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endParaRPr lang="en-US" sz="1100" dirty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Practical </a:t>
            </a:r>
          </a:p>
          <a:p>
            <a:endParaRPr lang="en-US" sz="1100" b="1" dirty="0" smtClean="0">
              <a:latin typeface="Constantia" pitchFamily="18" charset="0"/>
            </a:endParaRPr>
          </a:p>
          <a:p>
            <a:endParaRPr lang="en-US" sz="1100" b="1" dirty="0">
              <a:latin typeface="Constantia" pitchFamily="18" charset="0"/>
            </a:endParaRPr>
          </a:p>
          <a:p>
            <a:endParaRPr lang="en-US" sz="1100" b="1" dirty="0" smtClean="0">
              <a:latin typeface="Constantia" pitchFamily="18" charset="0"/>
            </a:endParaRPr>
          </a:p>
          <a:p>
            <a:endParaRPr lang="en-US" sz="1100" b="1" dirty="0" smtClean="0">
              <a:latin typeface="Constantia" pitchFamily="18" charset="0"/>
            </a:endParaRPr>
          </a:p>
          <a:p>
            <a:r>
              <a:rPr lang="en-US" sz="1100" dirty="0" smtClean="0">
                <a:latin typeface="Constantia" pitchFamily="18" charset="0"/>
              </a:rPr>
              <a:t>Lecture</a:t>
            </a:r>
          </a:p>
          <a:p>
            <a:endParaRPr lang="en-US" sz="1100" dirty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Practical </a:t>
            </a:r>
            <a:endParaRPr lang="en-US" sz="1100" b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01398" y="1755709"/>
            <a:ext cx="2518474" cy="737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100" dirty="0" smtClean="0">
                <a:latin typeface="Constantia" pitchFamily="18" charset="0"/>
              </a:rPr>
              <a:t>Hands on Computer </a:t>
            </a:r>
            <a:r>
              <a:rPr lang="de-CH" sz="1100" dirty="0" err="1" smtClean="0">
                <a:latin typeface="Constantia" pitchFamily="18" charset="0"/>
              </a:rPr>
              <a:t>based</a:t>
            </a:r>
            <a:r>
              <a:rPr lang="de-CH" sz="1100" dirty="0" smtClean="0">
                <a:latin typeface="Constantia" pitchFamily="18" charset="0"/>
              </a:rPr>
              <a:t> Fibula </a:t>
            </a:r>
            <a:r>
              <a:rPr lang="de-CH" sz="1100" dirty="0" err="1" smtClean="0">
                <a:latin typeface="Constantia" pitchFamily="18" charset="0"/>
              </a:rPr>
              <a:t>Planning</a:t>
            </a:r>
            <a:endParaRPr lang="de-CH" sz="1100" dirty="0" smtClean="0">
              <a:latin typeface="Constantia" pitchFamily="18" charset="0"/>
            </a:endParaRPr>
          </a:p>
          <a:p>
            <a:r>
              <a:rPr lang="de-CH" sz="1100" dirty="0" err="1" smtClean="0">
                <a:latin typeface="Constantia" pitchFamily="18" charset="0"/>
              </a:rPr>
              <a:t>Synthes</a:t>
            </a:r>
            <a:r>
              <a:rPr lang="de-CH" sz="1100" dirty="0" smtClean="0">
                <a:latin typeface="Constantia" pitchFamily="18" charset="0"/>
              </a:rPr>
              <a:t> Pro Plan CMF</a:t>
            </a:r>
          </a:p>
          <a:p>
            <a:endParaRPr lang="de-CH" sz="1100" dirty="0" smtClean="0">
              <a:latin typeface="Constantia" pitchFamily="18" charset="0"/>
            </a:endParaRPr>
          </a:p>
          <a:p>
            <a:r>
              <a:rPr lang="de-CH" sz="1100" dirty="0" err="1" smtClean="0">
                <a:latin typeface="Constantia" pitchFamily="18" charset="0"/>
              </a:rPr>
              <a:t>Introduction</a:t>
            </a:r>
            <a:r>
              <a:rPr lang="de-CH" sz="1100" dirty="0" smtClean="0">
                <a:latin typeface="Constantia" pitchFamily="18" charset="0"/>
              </a:rPr>
              <a:t> </a:t>
            </a:r>
            <a:r>
              <a:rPr lang="de-CH" sz="1100" dirty="0" err="1">
                <a:latin typeface="Constantia" pitchFamily="18" charset="0"/>
              </a:rPr>
              <a:t>and</a:t>
            </a:r>
            <a:r>
              <a:rPr lang="de-CH" sz="1100" dirty="0">
                <a:latin typeface="Constantia" pitchFamily="18" charset="0"/>
              </a:rPr>
              <a:t> Organisation </a:t>
            </a:r>
          </a:p>
          <a:p>
            <a:endParaRPr lang="de-CH" sz="1100" dirty="0">
              <a:latin typeface="Constantia" pitchFamily="18" charset="0"/>
            </a:endParaRPr>
          </a:p>
          <a:p>
            <a:r>
              <a:rPr lang="en-US" sz="1100" dirty="0" smtClean="0">
                <a:latin typeface="Constantia" pitchFamily="18" charset="0"/>
              </a:rPr>
              <a:t>Orbital </a:t>
            </a:r>
            <a:r>
              <a:rPr lang="en-US" sz="1100" dirty="0">
                <a:latin typeface="Constantia" pitchFamily="18" charset="0"/>
              </a:rPr>
              <a:t>Access as well as Radial Forearm Free flap</a:t>
            </a:r>
            <a:r>
              <a:rPr lang="en-US" sz="1100" dirty="0" smtClean="0">
                <a:latin typeface="Constantia" pitchFamily="18" charset="0"/>
              </a:rPr>
              <a:t>.</a:t>
            </a:r>
          </a:p>
          <a:p>
            <a:r>
              <a:rPr lang="en-US" sz="1100" dirty="0" smtClean="0">
                <a:latin typeface="Constantia" pitchFamily="18" charset="0"/>
              </a:rPr>
              <a:t> </a:t>
            </a:r>
            <a:endParaRPr lang="en-US" sz="1100" dirty="0"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Orbital 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access. Radial Forearm Flap </a:t>
            </a:r>
            <a:endParaRPr lang="en-US" sz="1100" dirty="0">
              <a:latin typeface="Constantia" pitchFamily="18" charset="0"/>
            </a:endParaRPr>
          </a:p>
          <a:p>
            <a:endParaRPr lang="en-US" sz="1100" dirty="0">
              <a:latin typeface="Constantia" pitchFamily="18" charset="0"/>
            </a:endParaRPr>
          </a:p>
          <a:p>
            <a:r>
              <a:rPr lang="en-US" sz="1100" dirty="0" err="1" smtClean="0">
                <a:latin typeface="Constantia" pitchFamily="18" charset="0"/>
              </a:rPr>
              <a:t>Temporomandibular</a:t>
            </a:r>
            <a:r>
              <a:rPr lang="en-US" sz="1100" dirty="0" smtClean="0">
                <a:latin typeface="Constantia" pitchFamily="18" charset="0"/>
              </a:rPr>
              <a:t> </a:t>
            </a:r>
            <a:r>
              <a:rPr lang="en-US" sz="1100" dirty="0">
                <a:latin typeface="Constantia" pitchFamily="18" charset="0"/>
              </a:rPr>
              <a:t>joint access and Le </a:t>
            </a:r>
            <a:r>
              <a:rPr lang="en-US" sz="1100" dirty="0" err="1">
                <a:latin typeface="Constantia" pitchFamily="18" charset="0"/>
              </a:rPr>
              <a:t>Clerq</a:t>
            </a:r>
            <a:r>
              <a:rPr lang="en-US" sz="1100" dirty="0">
                <a:latin typeface="Constantia" pitchFamily="18" charset="0"/>
              </a:rPr>
              <a:t>, as well as Upper lateral thigh flap. </a:t>
            </a:r>
            <a:endParaRPr lang="en-US" sz="1100" dirty="0" smtClean="0">
              <a:latin typeface="Constantia" pitchFamily="18" charset="0"/>
            </a:endParaRPr>
          </a:p>
          <a:p>
            <a:endParaRPr lang="en-US" sz="1100" dirty="0"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Temporomandibular 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Joint exploration and Le </a:t>
            </a:r>
            <a:r>
              <a:rPr lang="en-US" sz="1100" b="1" dirty="0" err="1">
                <a:solidFill>
                  <a:srgbClr val="0000FF"/>
                </a:solidFill>
                <a:latin typeface="Constantia" pitchFamily="18" charset="0"/>
              </a:rPr>
              <a:t>Clerq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 procedure. Upper Lateral Thigh Flap. </a:t>
            </a:r>
            <a:endParaRPr lang="en-US" sz="1100" dirty="0" smtClean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r>
              <a:rPr lang="en-US" sz="1100" dirty="0" err="1" smtClean="0">
                <a:latin typeface="Constantia" pitchFamily="18" charset="0"/>
              </a:rPr>
              <a:t>Gillies</a:t>
            </a:r>
            <a:r>
              <a:rPr lang="en-US" sz="1100" dirty="0" smtClean="0">
                <a:latin typeface="Constantia" pitchFamily="18" charset="0"/>
              </a:rPr>
              <a:t> </a:t>
            </a:r>
            <a:r>
              <a:rPr lang="en-US" sz="1100" dirty="0">
                <a:latin typeface="Constantia" pitchFamily="18" charset="0"/>
              </a:rPr>
              <a:t>Elevation, </a:t>
            </a:r>
            <a:r>
              <a:rPr lang="en-US" sz="1100" dirty="0" err="1">
                <a:latin typeface="Constantia" pitchFamily="18" charset="0"/>
              </a:rPr>
              <a:t>Zygoma</a:t>
            </a:r>
            <a:r>
              <a:rPr lang="en-US" sz="1100" dirty="0">
                <a:latin typeface="Constantia" pitchFamily="18" charset="0"/>
              </a:rPr>
              <a:t> hook and Positioning screw placement, as well as Coronal approach, as well as the DCIA Flap. </a:t>
            </a:r>
            <a:endParaRPr lang="en-US" sz="1100" dirty="0" smtClean="0">
              <a:latin typeface="Constantia" pitchFamily="18" charset="0"/>
            </a:endParaRPr>
          </a:p>
          <a:p>
            <a:endParaRPr lang="en-US" sz="1100" dirty="0">
              <a:latin typeface="Constantia" pitchFamily="18" charset="0"/>
            </a:endParaRPr>
          </a:p>
          <a:p>
            <a:r>
              <a:rPr lang="en-US" sz="1100" b="1" dirty="0" err="1" smtClean="0">
                <a:solidFill>
                  <a:srgbClr val="0000FF"/>
                </a:solidFill>
                <a:latin typeface="Constantia" pitchFamily="18" charset="0"/>
              </a:rPr>
              <a:t>Gillies</a:t>
            </a:r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elevation, </a:t>
            </a:r>
            <a:r>
              <a:rPr lang="en-US" sz="1100" b="1" dirty="0" err="1">
                <a:solidFill>
                  <a:srgbClr val="0000FF"/>
                </a:solidFill>
                <a:latin typeface="Constantia" pitchFamily="18" charset="0"/>
              </a:rPr>
              <a:t>Zygoma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 hook, Coronal Approach to </a:t>
            </a:r>
            <a:r>
              <a:rPr lang="en-US" sz="1100" b="1" dirty="0" err="1">
                <a:solidFill>
                  <a:srgbClr val="0000FF"/>
                </a:solidFill>
                <a:latin typeface="Constantia" pitchFamily="18" charset="0"/>
              </a:rPr>
              <a:t>Zygoma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 and Nasal structures. DCIA Flap. </a:t>
            </a:r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dirty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r>
              <a:rPr lang="en-US" sz="1100" dirty="0" smtClean="0">
                <a:latin typeface="Constantia" pitchFamily="18" charset="0"/>
              </a:rPr>
              <a:t>Parotid and Facial nerve and Rectus </a:t>
            </a:r>
            <a:r>
              <a:rPr lang="en-US" sz="1100" dirty="0" err="1" smtClean="0">
                <a:latin typeface="Constantia" pitchFamily="18" charset="0"/>
              </a:rPr>
              <a:t>abdominis</a:t>
            </a:r>
            <a:r>
              <a:rPr lang="en-US" sz="1100" dirty="0" smtClean="0">
                <a:latin typeface="Constantia" pitchFamily="18" charset="0"/>
              </a:rPr>
              <a:t> free flap. </a:t>
            </a:r>
          </a:p>
          <a:p>
            <a:endParaRPr lang="en-US" sz="1100" dirty="0" smtClean="0"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Approach 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to the Parotid and Facial Nerve (Left side only) Rectus Abdominis </a:t>
            </a:r>
            <a:r>
              <a:rPr lang="en-US" sz="1100" b="1" dirty="0" err="1">
                <a:solidFill>
                  <a:srgbClr val="0000FF"/>
                </a:solidFill>
                <a:latin typeface="Constantia" pitchFamily="18" charset="0"/>
              </a:rPr>
              <a:t>Freeflap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. </a:t>
            </a:r>
            <a:endParaRPr lang="en-US" sz="1100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dirty="0">
              <a:solidFill>
                <a:srgbClr val="0000FF"/>
              </a:solidFill>
              <a:latin typeface="Constantia" pitchFamily="18" charset="0"/>
            </a:endParaRPr>
          </a:p>
          <a:p>
            <a:r>
              <a:rPr lang="de-CH" sz="1100" dirty="0" err="1">
                <a:latin typeface="Constantia" pitchFamily="18" charset="0"/>
              </a:rPr>
              <a:t>Course</a:t>
            </a:r>
            <a:r>
              <a:rPr lang="de-CH" sz="1100" dirty="0">
                <a:latin typeface="Constantia" pitchFamily="18" charset="0"/>
              </a:rPr>
              <a:t> Dinner</a:t>
            </a:r>
          </a:p>
        </p:txBody>
      </p:sp>
      <p:sp>
        <p:nvSpPr>
          <p:cNvPr id="5" name="Rechteck 4"/>
          <p:cNvSpPr/>
          <p:nvPr/>
        </p:nvSpPr>
        <p:spPr>
          <a:xfrm>
            <a:off x="3369573" y="1367382"/>
            <a:ext cx="793894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 smtClean="0">
              <a:latin typeface="Constantia" pitchFamily="18" charset="0"/>
            </a:endParaRPr>
          </a:p>
          <a:p>
            <a:endParaRPr lang="en-US" sz="1100" dirty="0">
              <a:latin typeface="Constantia" pitchFamily="18" charset="0"/>
            </a:endParaRPr>
          </a:p>
          <a:p>
            <a:r>
              <a:rPr lang="en-US" sz="1100" dirty="0" smtClean="0">
                <a:latin typeface="Constantia" pitchFamily="18" charset="0"/>
              </a:rPr>
              <a:t>Lecture</a:t>
            </a:r>
          </a:p>
          <a:p>
            <a:endParaRPr lang="en-US" sz="1100" dirty="0" smtClean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Practical</a:t>
            </a:r>
          </a:p>
          <a:p>
            <a:endParaRPr lang="en-US" sz="1100" b="1" dirty="0" smtClean="0">
              <a:latin typeface="Constantia" pitchFamily="18" charset="0"/>
            </a:endParaRPr>
          </a:p>
          <a:p>
            <a:endParaRPr lang="en-US" sz="1100" b="1" dirty="0" smtClean="0">
              <a:latin typeface="Constantia" pitchFamily="18" charset="0"/>
            </a:endParaRPr>
          </a:p>
          <a:p>
            <a:endParaRPr lang="en-US" sz="1100" b="1" dirty="0" smtClean="0">
              <a:latin typeface="Constantia" pitchFamily="18" charset="0"/>
            </a:endParaRPr>
          </a:p>
          <a:p>
            <a:r>
              <a:rPr lang="en-US" sz="1100" dirty="0" smtClean="0">
                <a:latin typeface="Constantia" pitchFamily="18" charset="0"/>
              </a:rPr>
              <a:t>Lecture</a:t>
            </a:r>
          </a:p>
          <a:p>
            <a:endParaRPr lang="en-US" sz="1100" dirty="0" smtClean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endParaRPr lang="en-US" sz="1100" dirty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Practical </a:t>
            </a:r>
          </a:p>
          <a:p>
            <a:endParaRPr lang="en-US" sz="1100" b="1" dirty="0" smtClean="0">
              <a:latin typeface="Constantia" pitchFamily="18" charset="0"/>
            </a:endParaRPr>
          </a:p>
          <a:p>
            <a:endParaRPr lang="en-US" sz="1100" b="1" dirty="0" smtClean="0">
              <a:latin typeface="Constantia" pitchFamily="18" charset="0"/>
            </a:endParaRPr>
          </a:p>
          <a:p>
            <a:endParaRPr lang="en-US" sz="1100" b="1" dirty="0" smtClean="0">
              <a:latin typeface="Constantia" pitchFamily="18" charset="0"/>
            </a:endParaRPr>
          </a:p>
          <a:p>
            <a:endParaRPr lang="en-US" sz="1100" b="1" dirty="0">
              <a:latin typeface="Constantia" pitchFamily="18" charset="0"/>
            </a:endParaRPr>
          </a:p>
          <a:p>
            <a:endParaRPr lang="en-US" sz="1100" b="1" dirty="0" smtClean="0">
              <a:latin typeface="Constantia" pitchFamily="18" charset="0"/>
            </a:endParaRPr>
          </a:p>
          <a:p>
            <a:r>
              <a:rPr lang="en-US" sz="1100" dirty="0" smtClean="0">
                <a:latin typeface="Constantia" pitchFamily="18" charset="0"/>
              </a:rPr>
              <a:t>Lecture</a:t>
            </a:r>
          </a:p>
          <a:p>
            <a:endParaRPr lang="en-US" sz="1100" dirty="0" smtClean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>
              <a:solidFill>
                <a:srgbClr val="0000FF"/>
              </a:solidFill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Practical</a:t>
            </a:r>
          </a:p>
          <a:p>
            <a:endParaRPr lang="en-US" sz="1100" b="1" dirty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r>
              <a:rPr lang="en-US" sz="1100" dirty="0">
                <a:latin typeface="Constantia" pitchFamily="18" charset="0"/>
              </a:rPr>
              <a:t>Lecture</a:t>
            </a:r>
          </a:p>
          <a:p>
            <a:endParaRPr lang="en-US" sz="1100" b="1" dirty="0" smtClean="0">
              <a:latin typeface="Constantia" pitchFamily="18" charset="0"/>
            </a:endParaRPr>
          </a:p>
          <a:p>
            <a:endParaRPr lang="en-US" sz="1100" b="1" dirty="0" smtClean="0"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Practical</a:t>
            </a:r>
          </a:p>
          <a:p>
            <a:endParaRPr lang="en-US" sz="1100" b="1" dirty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17h00</a:t>
            </a:r>
            <a:endParaRPr lang="en-US" sz="1100" b="1" dirty="0">
              <a:latin typeface="Constantia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149080" y="1367382"/>
            <a:ext cx="2664296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r>
              <a:rPr lang="en-US" sz="1100" dirty="0" smtClean="0">
                <a:latin typeface="Constantia" pitchFamily="18" charset="0"/>
              </a:rPr>
              <a:t>Neck </a:t>
            </a:r>
            <a:r>
              <a:rPr lang="en-US" sz="1100" dirty="0">
                <a:latin typeface="Constantia" pitchFamily="18" charset="0"/>
              </a:rPr>
              <a:t>access and </a:t>
            </a:r>
            <a:r>
              <a:rPr lang="en-US" sz="1100" dirty="0" err="1">
                <a:latin typeface="Constantia" pitchFamily="18" charset="0"/>
              </a:rPr>
              <a:t>Supraomohyoid</a:t>
            </a:r>
            <a:r>
              <a:rPr lang="en-US" sz="1100" dirty="0">
                <a:latin typeface="Constantia" pitchFamily="18" charset="0"/>
              </a:rPr>
              <a:t> Neck dissection as well as Fibula free flap</a:t>
            </a:r>
            <a:r>
              <a:rPr lang="en-US" sz="1100" dirty="0" smtClean="0">
                <a:latin typeface="Constantia" pitchFamily="18" charset="0"/>
              </a:rPr>
              <a:t>.</a:t>
            </a:r>
          </a:p>
          <a:p>
            <a:r>
              <a:rPr lang="en-US" sz="1100" dirty="0" smtClean="0">
                <a:latin typeface="Constantia" pitchFamily="18" charset="0"/>
              </a:rPr>
              <a:t> </a:t>
            </a:r>
            <a:endParaRPr lang="en-US" sz="1100" b="1" dirty="0">
              <a:solidFill>
                <a:srgbClr val="0000FF"/>
              </a:solidFill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Neck 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access and </a:t>
            </a:r>
            <a:r>
              <a:rPr lang="en-US" sz="1100" b="1" dirty="0" err="1">
                <a:solidFill>
                  <a:srgbClr val="0000FF"/>
                </a:solidFill>
                <a:latin typeface="Constantia" pitchFamily="18" charset="0"/>
              </a:rPr>
              <a:t>Supraomohyoid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 Neck dissection (left side) Fibula </a:t>
            </a:r>
            <a:r>
              <a:rPr lang="en-US" sz="1100" b="1" dirty="0" err="1">
                <a:solidFill>
                  <a:srgbClr val="0000FF"/>
                </a:solidFill>
                <a:latin typeface="Constantia" pitchFamily="18" charset="0"/>
              </a:rPr>
              <a:t>Freeflap</a:t>
            </a:r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. </a:t>
            </a:r>
          </a:p>
          <a:p>
            <a:endParaRPr lang="en-US" sz="1100" b="1" dirty="0" smtClean="0">
              <a:latin typeface="Constantia" pitchFamily="18" charset="0"/>
            </a:endParaRPr>
          </a:p>
          <a:p>
            <a:r>
              <a:rPr lang="de-CH" sz="1100" dirty="0" err="1" smtClean="0">
                <a:latin typeface="Constantia" pitchFamily="18" charset="0"/>
              </a:rPr>
              <a:t>Tracheostomy</a:t>
            </a:r>
            <a:r>
              <a:rPr lang="de-CH" sz="1100" dirty="0" smtClean="0">
                <a:latin typeface="Constantia" pitchFamily="18" charset="0"/>
              </a:rPr>
              <a:t> </a:t>
            </a:r>
            <a:r>
              <a:rPr lang="de-CH" sz="1100" dirty="0" err="1">
                <a:latin typeface="Constantia" pitchFamily="18" charset="0"/>
              </a:rPr>
              <a:t>and</a:t>
            </a:r>
            <a:r>
              <a:rPr lang="de-CH" sz="1100" dirty="0">
                <a:latin typeface="Constantia" pitchFamily="18" charset="0"/>
              </a:rPr>
              <a:t> </a:t>
            </a:r>
            <a:r>
              <a:rPr lang="de-CH" sz="1100" dirty="0" err="1">
                <a:latin typeface="Constantia" pitchFamily="18" charset="0"/>
              </a:rPr>
              <a:t>condylar</a:t>
            </a:r>
            <a:r>
              <a:rPr lang="de-CH" sz="1100" dirty="0">
                <a:latin typeface="Constantia" pitchFamily="18" charset="0"/>
              </a:rPr>
              <a:t> </a:t>
            </a:r>
            <a:r>
              <a:rPr lang="de-CH" sz="1100" dirty="0" err="1">
                <a:latin typeface="Constantia" pitchFamily="18" charset="0"/>
              </a:rPr>
              <a:t>Plating</a:t>
            </a:r>
            <a:r>
              <a:rPr lang="de-CH" sz="1100" dirty="0">
                <a:latin typeface="Constantia" pitchFamily="18" charset="0"/>
              </a:rPr>
              <a:t> via Intraoral route, </a:t>
            </a:r>
            <a:r>
              <a:rPr lang="de-CH" sz="1100" dirty="0" err="1">
                <a:latin typeface="Constantia" pitchFamily="18" charset="0"/>
              </a:rPr>
              <a:t>Condy‑lar</a:t>
            </a:r>
            <a:r>
              <a:rPr lang="de-CH" sz="1100" dirty="0">
                <a:latin typeface="Constantia" pitchFamily="18" charset="0"/>
              </a:rPr>
              <a:t> </a:t>
            </a:r>
            <a:r>
              <a:rPr lang="de-CH" sz="1100" dirty="0" err="1">
                <a:latin typeface="Constantia" pitchFamily="18" charset="0"/>
              </a:rPr>
              <a:t>access</a:t>
            </a:r>
            <a:r>
              <a:rPr lang="de-CH" sz="1100" dirty="0">
                <a:latin typeface="Constantia" pitchFamily="18" charset="0"/>
              </a:rPr>
              <a:t> via Submandibular, </a:t>
            </a:r>
            <a:r>
              <a:rPr lang="de-CH" sz="1100" dirty="0" err="1">
                <a:latin typeface="Constantia" pitchFamily="18" charset="0"/>
              </a:rPr>
              <a:t>Transparotid</a:t>
            </a:r>
            <a:r>
              <a:rPr lang="de-CH" sz="1100" dirty="0">
                <a:latin typeface="Constantia" pitchFamily="18" charset="0"/>
              </a:rPr>
              <a:t>, Retromandibular </a:t>
            </a:r>
            <a:r>
              <a:rPr lang="de-CH" sz="1100" dirty="0" err="1">
                <a:latin typeface="Constantia" pitchFamily="18" charset="0"/>
              </a:rPr>
              <a:t>access</a:t>
            </a:r>
            <a:r>
              <a:rPr lang="de-CH" sz="1100" dirty="0">
                <a:latin typeface="Constantia" pitchFamily="18" charset="0"/>
              </a:rPr>
              <a:t> </a:t>
            </a:r>
            <a:r>
              <a:rPr lang="de-CH" sz="1100" dirty="0" err="1">
                <a:latin typeface="Constantia" pitchFamily="18" charset="0"/>
              </a:rPr>
              <a:t>as</a:t>
            </a:r>
            <a:r>
              <a:rPr lang="de-CH" sz="1100" dirty="0">
                <a:latin typeface="Constantia" pitchFamily="18" charset="0"/>
              </a:rPr>
              <a:t> </a:t>
            </a:r>
            <a:r>
              <a:rPr lang="de-CH" sz="1100" dirty="0" err="1">
                <a:latin typeface="Constantia" pitchFamily="18" charset="0"/>
              </a:rPr>
              <a:t>well</a:t>
            </a:r>
            <a:r>
              <a:rPr lang="de-CH" sz="1100" dirty="0">
                <a:latin typeface="Constantia" pitchFamily="18" charset="0"/>
              </a:rPr>
              <a:t> </a:t>
            </a:r>
            <a:r>
              <a:rPr lang="de-CH" sz="1100" dirty="0" err="1">
                <a:latin typeface="Constantia" pitchFamily="18" charset="0"/>
              </a:rPr>
              <a:t>as</a:t>
            </a:r>
            <a:r>
              <a:rPr lang="de-CH" sz="1100" dirty="0">
                <a:latin typeface="Constantia" pitchFamily="18" charset="0"/>
              </a:rPr>
              <a:t> </a:t>
            </a:r>
            <a:r>
              <a:rPr lang="de-CH" sz="1100" dirty="0" err="1">
                <a:latin typeface="Constantia" pitchFamily="18" charset="0"/>
              </a:rPr>
              <a:t>Pectoralis</a:t>
            </a:r>
            <a:r>
              <a:rPr lang="de-CH" sz="1100" dirty="0">
                <a:latin typeface="Constantia" pitchFamily="18" charset="0"/>
              </a:rPr>
              <a:t> </a:t>
            </a:r>
            <a:r>
              <a:rPr lang="de-CH" sz="1100" dirty="0" err="1">
                <a:latin typeface="Constantia" pitchFamily="18" charset="0"/>
              </a:rPr>
              <a:t>Myocutaneous</a:t>
            </a:r>
            <a:r>
              <a:rPr lang="de-CH" sz="1100" dirty="0">
                <a:latin typeface="Constantia" pitchFamily="18" charset="0"/>
              </a:rPr>
              <a:t> </a:t>
            </a:r>
            <a:r>
              <a:rPr lang="de-CH" sz="1100" dirty="0" err="1">
                <a:latin typeface="Constantia" pitchFamily="18" charset="0"/>
              </a:rPr>
              <a:t>flap</a:t>
            </a:r>
            <a:r>
              <a:rPr lang="de-CH" sz="1100" dirty="0">
                <a:latin typeface="Constantia" pitchFamily="18" charset="0"/>
              </a:rPr>
              <a:t>. </a:t>
            </a:r>
            <a:endParaRPr lang="de-CH" sz="1100" dirty="0" smtClean="0">
              <a:latin typeface="Constantia" pitchFamily="18" charset="0"/>
            </a:endParaRPr>
          </a:p>
          <a:p>
            <a:endParaRPr lang="de-CH" sz="1100" dirty="0" smtClean="0">
              <a:latin typeface="Constantia" pitchFamily="18" charset="0"/>
            </a:endParaRPr>
          </a:p>
          <a:p>
            <a:endParaRPr lang="de-CH" sz="1100" dirty="0"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Tracheotomy 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and Plating of Condyle through Intraoral route, Submandibular, </a:t>
            </a:r>
            <a:r>
              <a:rPr lang="en-US" sz="1100" b="1" dirty="0" err="1">
                <a:solidFill>
                  <a:srgbClr val="0000FF"/>
                </a:solidFill>
                <a:latin typeface="Constantia" pitchFamily="18" charset="0"/>
              </a:rPr>
              <a:t>Transparotid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, </a:t>
            </a:r>
            <a:r>
              <a:rPr lang="en-US" sz="1100" b="1" dirty="0" err="1">
                <a:solidFill>
                  <a:srgbClr val="0000FF"/>
                </a:solidFill>
                <a:latin typeface="Constantia" pitchFamily="18" charset="0"/>
              </a:rPr>
              <a:t>Retromandibular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 access. </a:t>
            </a:r>
            <a:r>
              <a:rPr lang="en-US" sz="1100" b="1" dirty="0" err="1">
                <a:solidFill>
                  <a:srgbClr val="0000FF"/>
                </a:solidFill>
                <a:latin typeface="Constantia" pitchFamily="18" charset="0"/>
              </a:rPr>
              <a:t>Pectoralis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 Major Flap</a:t>
            </a:r>
            <a:r>
              <a:rPr lang="en-US" sz="1100" b="1" dirty="0">
                <a:latin typeface="Constantia" pitchFamily="18" charset="0"/>
              </a:rPr>
              <a:t>. </a:t>
            </a:r>
            <a:endParaRPr lang="en-US" sz="1100" b="1" dirty="0" smtClean="0">
              <a:latin typeface="Constantia" pitchFamily="18" charset="0"/>
            </a:endParaRPr>
          </a:p>
          <a:p>
            <a:endParaRPr lang="en-US" sz="1100" dirty="0">
              <a:latin typeface="Constantia" pitchFamily="18" charset="0"/>
            </a:endParaRPr>
          </a:p>
          <a:p>
            <a:r>
              <a:rPr lang="en-US" sz="1100" dirty="0" smtClean="0">
                <a:latin typeface="Constantia" pitchFamily="18" charset="0"/>
              </a:rPr>
              <a:t>Temporalis flap as </a:t>
            </a:r>
            <a:r>
              <a:rPr lang="en-US" sz="1100" dirty="0">
                <a:latin typeface="Constantia" pitchFamily="18" charset="0"/>
              </a:rPr>
              <a:t>well as </a:t>
            </a:r>
            <a:r>
              <a:rPr lang="en-US" sz="1100" dirty="0" err="1">
                <a:latin typeface="Constantia" pitchFamily="18" charset="0"/>
              </a:rPr>
              <a:t>Latisimus</a:t>
            </a:r>
            <a:r>
              <a:rPr lang="en-US" sz="1100" dirty="0">
                <a:latin typeface="Constantia" pitchFamily="18" charset="0"/>
              </a:rPr>
              <a:t> </a:t>
            </a:r>
            <a:r>
              <a:rPr lang="en-US" sz="1100" dirty="0" err="1">
                <a:latin typeface="Constantia" pitchFamily="18" charset="0"/>
              </a:rPr>
              <a:t>dorsi</a:t>
            </a:r>
            <a:r>
              <a:rPr lang="en-US" sz="1100" dirty="0">
                <a:latin typeface="Constantia" pitchFamily="18" charset="0"/>
              </a:rPr>
              <a:t> Free flap. </a:t>
            </a:r>
            <a:endParaRPr lang="en-US" sz="1100" dirty="0" smtClean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endParaRPr lang="en-US" sz="1100" dirty="0"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>
              <a:solidFill>
                <a:srgbClr val="0000FF"/>
              </a:solidFill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Temporalis Flap, </a:t>
            </a:r>
            <a:r>
              <a:rPr lang="en-US" sz="1100" b="1" dirty="0" err="1" smtClean="0">
                <a:solidFill>
                  <a:srgbClr val="0000FF"/>
                </a:solidFill>
                <a:latin typeface="Constantia" pitchFamily="18" charset="0"/>
              </a:rPr>
              <a:t>Latissimus</a:t>
            </a:r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en-US" sz="1100" b="1" dirty="0" err="1">
                <a:solidFill>
                  <a:srgbClr val="0000FF"/>
                </a:solidFill>
                <a:latin typeface="Constantia" pitchFamily="18" charset="0"/>
              </a:rPr>
              <a:t>Dorsi</a:t>
            </a:r>
            <a:r>
              <a:rPr lang="en-US" sz="1100" b="1" dirty="0">
                <a:solidFill>
                  <a:srgbClr val="0000FF"/>
                </a:solidFill>
                <a:latin typeface="Constantia" pitchFamily="18" charset="0"/>
              </a:rPr>
              <a:t> Free flap Dissection (Cadaver rotated to side) </a:t>
            </a:r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endParaRPr lang="en-US" sz="1100" dirty="0">
              <a:latin typeface="Constantia" pitchFamily="18" charset="0"/>
            </a:endParaRPr>
          </a:p>
          <a:p>
            <a:endParaRPr lang="en-US" sz="1100" dirty="0" smtClean="0">
              <a:latin typeface="Constantia" pitchFamily="18" charset="0"/>
            </a:endParaRPr>
          </a:p>
          <a:p>
            <a:r>
              <a:rPr lang="en-US" sz="1100" dirty="0" smtClean="0">
                <a:latin typeface="Constantia" pitchFamily="18" charset="0"/>
              </a:rPr>
              <a:t>Local </a:t>
            </a:r>
            <a:r>
              <a:rPr lang="en-US" sz="1100" dirty="0">
                <a:latin typeface="Constantia" pitchFamily="18" charset="0"/>
              </a:rPr>
              <a:t>skin </a:t>
            </a:r>
            <a:r>
              <a:rPr lang="en-US" sz="1100" dirty="0" smtClean="0">
                <a:latin typeface="Constantia" pitchFamily="18" charset="0"/>
              </a:rPr>
              <a:t>Flaps, </a:t>
            </a:r>
            <a:r>
              <a:rPr lang="en-US" sz="1100" dirty="0">
                <a:latin typeface="Constantia" pitchFamily="18" charset="0"/>
              </a:rPr>
              <a:t>Medial </a:t>
            </a:r>
            <a:r>
              <a:rPr lang="en-US" sz="1100" dirty="0" smtClean="0">
                <a:latin typeface="Constantia" pitchFamily="18" charset="0"/>
              </a:rPr>
              <a:t>femur condyle Flap. </a:t>
            </a:r>
          </a:p>
          <a:p>
            <a:endParaRPr lang="en-US" sz="1100" dirty="0">
              <a:latin typeface="Constantia" pitchFamily="18" charset="0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latin typeface="Constantia" pitchFamily="18" charset="0"/>
              </a:rPr>
              <a:t>Local skin flaps, Medial femur condyle flap</a:t>
            </a:r>
          </a:p>
          <a:p>
            <a:endParaRPr lang="en-US" sz="1100" b="1" dirty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endParaRPr lang="en-US" sz="1100" b="1" dirty="0">
              <a:solidFill>
                <a:srgbClr val="0000FF"/>
              </a:solidFill>
              <a:latin typeface="Constantia" pitchFamily="18" charset="0"/>
            </a:endParaRPr>
          </a:p>
          <a:p>
            <a:r>
              <a:rPr lang="de-CH" sz="1100" dirty="0" smtClean="0">
                <a:latin typeface="Constantia" pitchFamily="18" charset="0"/>
              </a:rPr>
              <a:t>Cocktail </a:t>
            </a:r>
            <a:r>
              <a:rPr lang="de-CH" sz="1100" dirty="0" err="1">
                <a:latin typeface="Constantia" pitchFamily="18" charset="0"/>
              </a:rPr>
              <a:t>and</a:t>
            </a:r>
            <a:r>
              <a:rPr lang="de-CH" sz="1100" dirty="0">
                <a:latin typeface="Constantia" pitchFamily="18" charset="0"/>
              </a:rPr>
              <a:t> </a:t>
            </a:r>
            <a:r>
              <a:rPr lang="de-CH" sz="1100" dirty="0" err="1">
                <a:latin typeface="Constantia" pitchFamily="18" charset="0"/>
              </a:rPr>
              <a:t>Closure</a:t>
            </a:r>
            <a:r>
              <a:rPr lang="de-CH" sz="1100" dirty="0">
                <a:latin typeface="Constantia" pitchFamily="18" charset="0"/>
              </a:rPr>
              <a:t> </a:t>
            </a:r>
          </a:p>
          <a:p>
            <a:endParaRPr lang="de-CH" sz="1100" dirty="0">
              <a:latin typeface="Constantia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36712" y="179512"/>
            <a:ext cx="51663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tantia" pitchFamily="18" charset="0"/>
              </a:rPr>
              <a:t>Faculty: Experienced Head and Neck and Reconstructive </a:t>
            </a:r>
            <a:r>
              <a:rPr lang="en-US" sz="1400" b="1" dirty="0" smtClean="0">
                <a:latin typeface="Constantia" pitchFamily="18" charset="0"/>
              </a:rPr>
              <a:t>Surgeons</a:t>
            </a:r>
          </a:p>
          <a:p>
            <a:r>
              <a:rPr lang="en-US" sz="1200" b="1" dirty="0" smtClean="0">
                <a:latin typeface="Constantia" pitchFamily="18" charset="0"/>
              </a:rPr>
              <a:t> </a:t>
            </a:r>
            <a:endParaRPr lang="en-US" sz="1200" dirty="0">
              <a:latin typeface="Constantia" pitchFamily="18" charset="0"/>
            </a:endParaRPr>
          </a:p>
          <a:p>
            <a:r>
              <a:rPr lang="de-CH" sz="1200" b="1" dirty="0" err="1">
                <a:latin typeface="Constantia" pitchFamily="18" charset="0"/>
              </a:rPr>
              <a:t>Provisional</a:t>
            </a:r>
            <a:r>
              <a:rPr lang="de-CH" sz="1200" b="1" dirty="0">
                <a:latin typeface="Constantia" pitchFamily="18" charset="0"/>
              </a:rPr>
              <a:t> </a:t>
            </a:r>
            <a:r>
              <a:rPr lang="de-CH" sz="1200" b="1" dirty="0" err="1">
                <a:latin typeface="Constantia" pitchFamily="18" charset="0"/>
              </a:rPr>
              <a:t>course</a:t>
            </a:r>
            <a:r>
              <a:rPr lang="de-CH" sz="1200" b="1" dirty="0">
                <a:latin typeface="Constantia" pitchFamily="18" charset="0"/>
              </a:rPr>
              <a:t> </a:t>
            </a:r>
            <a:r>
              <a:rPr lang="de-CH" sz="1200" b="1" dirty="0" err="1">
                <a:latin typeface="Constantia" pitchFamily="18" charset="0"/>
              </a:rPr>
              <a:t>programme</a:t>
            </a:r>
            <a:r>
              <a:rPr lang="de-CH" sz="1200" b="1" dirty="0">
                <a:latin typeface="Constantia" pitchFamily="18" charset="0"/>
              </a:rPr>
              <a:t>: </a:t>
            </a:r>
            <a:endParaRPr lang="de-CH" sz="1200" dirty="0">
              <a:latin typeface="Constantia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1228883"/>
            <a:ext cx="1416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latin typeface="Constantia" pitchFamily="18" charset="0"/>
              </a:rPr>
              <a:t>16  June 2016</a:t>
            </a:r>
            <a:endParaRPr lang="de-CH" sz="1200" b="1" dirty="0">
              <a:latin typeface="Constantia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369573" y="1198955"/>
            <a:ext cx="14451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b="1" dirty="0" smtClean="0">
                <a:latin typeface="Constantia" pitchFamily="18" charset="0"/>
              </a:rPr>
              <a:t>18  June 2016</a:t>
            </a:r>
            <a:endParaRPr lang="de-CH" sz="1200" b="1" dirty="0">
              <a:latin typeface="Constantia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-29190" y="4456119"/>
            <a:ext cx="1416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latin typeface="Constantia" pitchFamily="18" charset="0"/>
              </a:rPr>
              <a:t>17  June 2016</a:t>
            </a:r>
            <a:endParaRPr lang="de-CH" sz="12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1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6622" r="48543" b="4636"/>
          <a:stretch/>
        </p:blipFill>
        <p:spPr>
          <a:xfrm>
            <a:off x="-99391" y="0"/>
            <a:ext cx="6957391" cy="9144000"/>
          </a:xfrm>
          <a:prstGeom prst="rect">
            <a:avLst/>
          </a:prstGeom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-180528" y="176416"/>
            <a:ext cx="4788598" cy="43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100330">
              <a:lnSpc>
                <a:spcPct val="115000"/>
              </a:lnSpc>
              <a:spcBef>
                <a:spcPts val="455"/>
              </a:spcBef>
              <a:spcAft>
                <a:spcPts val="0"/>
              </a:spcAft>
            </a:pPr>
            <a:r>
              <a:rPr lang="de-CH" sz="1400" b="1" dirty="0" err="1">
                <a:solidFill>
                  <a:srgbClr val="181A1C"/>
                </a:solidFill>
                <a:effectLst/>
                <a:latin typeface="Constantia"/>
                <a:ea typeface="Arial"/>
                <a:cs typeface="Arial"/>
              </a:rPr>
              <a:t>Chair</a:t>
            </a:r>
            <a:r>
              <a:rPr lang="de-CH" sz="1400" b="1" spc="50" dirty="0">
                <a:solidFill>
                  <a:srgbClr val="181A1C"/>
                </a:solidFill>
                <a:effectLst/>
                <a:latin typeface="Constantia"/>
                <a:ea typeface="Arial"/>
                <a:cs typeface="Arial"/>
              </a:rPr>
              <a:t> </a:t>
            </a:r>
            <a:r>
              <a:rPr lang="de-CH" sz="1400" b="1" dirty="0" err="1">
                <a:solidFill>
                  <a:srgbClr val="181A1C"/>
                </a:solidFill>
                <a:effectLst/>
                <a:latin typeface="Constantia"/>
                <a:ea typeface="Times New Roman"/>
                <a:cs typeface="Arial"/>
              </a:rPr>
              <a:t>and</a:t>
            </a:r>
            <a:r>
              <a:rPr lang="de-CH" sz="1400" b="1" spc="50" dirty="0">
                <a:solidFill>
                  <a:srgbClr val="181A1C"/>
                </a:solidFill>
                <a:effectLst/>
                <a:latin typeface="Constantia"/>
                <a:ea typeface="Times New Roman"/>
                <a:cs typeface="Arial"/>
              </a:rPr>
              <a:t> </a:t>
            </a:r>
            <a:r>
              <a:rPr lang="de-CH" sz="1400" b="1" dirty="0">
                <a:solidFill>
                  <a:srgbClr val="181A1C"/>
                </a:solidFill>
                <a:effectLst/>
                <a:latin typeface="Constantia"/>
                <a:ea typeface="Arial"/>
                <a:cs typeface="Arial"/>
              </a:rPr>
              <a:t>Organisation</a:t>
            </a:r>
            <a:endParaRPr lang="de-CH" sz="14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CH" sz="14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-33590" y="611560"/>
            <a:ext cx="3102549" cy="335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CH" sz="1200" b="1" dirty="0" smtClean="0">
                <a:solidFill>
                  <a:srgbClr val="0000FF"/>
                </a:solidFill>
                <a:effectLst/>
                <a:latin typeface="Constantia" panose="02030602050306030303" pitchFamily="18" charset="0"/>
                <a:ea typeface="Calibri"/>
                <a:cs typeface="Times New Roman"/>
              </a:rPr>
              <a:t>Course Chairman </a:t>
            </a:r>
            <a:r>
              <a:rPr lang="de-CH" sz="1200" b="1" dirty="0" err="1">
                <a:solidFill>
                  <a:srgbClr val="0000FF"/>
                </a:solidFill>
                <a:effectLst/>
                <a:latin typeface="Constantia" panose="02030602050306030303" pitchFamily="18" charset="0"/>
                <a:ea typeface="Calibri"/>
                <a:cs typeface="Times New Roman"/>
              </a:rPr>
              <a:t>and</a:t>
            </a:r>
            <a:r>
              <a:rPr lang="de-CH" sz="1200" b="1" dirty="0">
                <a:solidFill>
                  <a:srgbClr val="0000FF"/>
                </a:solidFill>
                <a:effectLst/>
                <a:latin typeface="Constantia" panose="02030602050306030303" pitchFamily="18" charset="0"/>
                <a:ea typeface="Calibri"/>
                <a:cs typeface="Times New Roman"/>
              </a:rPr>
              <a:t> Organizer</a:t>
            </a:r>
            <a:endParaRPr lang="de-CH" sz="1200" b="1" dirty="0"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Marius  </a:t>
            </a:r>
            <a:r>
              <a:rPr lang="de-CH" sz="1200" dirty="0" err="1">
                <a:effectLst/>
                <a:latin typeface="Constantia" panose="02030602050306030303" pitchFamily="18" charset="0"/>
                <a:ea typeface="Calibri"/>
                <a:cs typeface="Times New Roman"/>
              </a:rPr>
              <a:t>Bredell</a:t>
            </a:r>
            <a:r>
              <a:rPr lang="de-CH" sz="1200" dirty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 </a:t>
            </a:r>
            <a:r>
              <a:rPr lang="de-CH" sz="800" dirty="0" err="1" smtClean="0">
                <a:latin typeface="Constantia" panose="02030602050306030303" pitchFamily="18" charset="0"/>
                <a:ea typeface="Calibri"/>
                <a:cs typeface="Times New Roman"/>
              </a:rPr>
              <a:t>BChD,MBChB</a:t>
            </a:r>
            <a:r>
              <a:rPr lang="de-CH" sz="800" dirty="0" smtClean="0">
                <a:latin typeface="Constantia" panose="02030602050306030303" pitchFamily="18" charset="0"/>
                <a:ea typeface="Calibri"/>
                <a:cs typeface="Times New Roman"/>
              </a:rPr>
              <a:t>, </a:t>
            </a:r>
            <a:r>
              <a:rPr lang="de-CH" sz="800" dirty="0" err="1" smtClean="0">
                <a:latin typeface="Constantia" panose="02030602050306030303" pitchFamily="18" charset="0"/>
                <a:ea typeface="Calibri"/>
                <a:cs typeface="Times New Roman"/>
              </a:rPr>
              <a:t>MChD</a:t>
            </a:r>
            <a:r>
              <a:rPr lang="de-CH" sz="800" dirty="0" smtClean="0">
                <a:latin typeface="Constantia" panose="02030602050306030303" pitchFamily="18" charset="0"/>
                <a:ea typeface="Calibri"/>
                <a:cs typeface="Times New Roman"/>
              </a:rPr>
              <a:t>, EBOMFS</a:t>
            </a:r>
            <a:r>
              <a:rPr lang="de-CH" sz="8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  </a:t>
            </a:r>
            <a:r>
              <a:rPr lang="de-CH" sz="14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                                                                    </a:t>
            </a:r>
            <a:endParaRPr lang="de-CH" sz="1200" dirty="0"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Senior </a:t>
            </a:r>
            <a:r>
              <a:rPr lang="de-CH" sz="12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Consultant </a:t>
            </a:r>
            <a:r>
              <a:rPr lang="de-CH" sz="1200" dirty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Department </a:t>
            </a:r>
            <a:r>
              <a:rPr lang="de-CH" sz="1200" dirty="0" err="1">
                <a:effectLst/>
                <a:latin typeface="Constantia" panose="02030602050306030303" pitchFamily="18" charset="0"/>
                <a:ea typeface="Calibri"/>
                <a:cs typeface="Times New Roman"/>
              </a:rPr>
              <a:t>of</a:t>
            </a:r>
            <a:r>
              <a:rPr lang="de-CH" sz="1200" dirty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 Oral </a:t>
            </a:r>
            <a:r>
              <a:rPr lang="de-CH" sz="1200" dirty="0" err="1">
                <a:effectLst/>
                <a:latin typeface="Constantia" panose="02030602050306030303" pitchFamily="18" charset="0"/>
                <a:ea typeface="Calibri"/>
                <a:cs typeface="Times New Roman"/>
              </a:rPr>
              <a:t>and</a:t>
            </a:r>
            <a:endParaRPr lang="de-CH" sz="1200" dirty="0"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 err="1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Cranio-Maxillofacial</a:t>
            </a:r>
            <a:r>
              <a:rPr lang="de-CH" sz="12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 </a:t>
            </a:r>
            <a:r>
              <a:rPr lang="de-CH" sz="1200" dirty="0" err="1">
                <a:effectLst/>
                <a:latin typeface="Constantia" panose="02030602050306030303" pitchFamily="18" charset="0"/>
                <a:ea typeface="Calibri"/>
                <a:cs typeface="Times New Roman"/>
              </a:rPr>
              <a:t>Surgery</a:t>
            </a:r>
            <a:endParaRPr lang="de-CH" sz="1200" dirty="0"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University Hospital </a:t>
            </a:r>
            <a:r>
              <a:rPr lang="de-CH" sz="1200" dirty="0" err="1">
                <a:effectLst/>
                <a:latin typeface="Constantia" panose="02030602050306030303" pitchFamily="18" charset="0"/>
                <a:ea typeface="Calibri"/>
                <a:cs typeface="Times New Roman"/>
              </a:rPr>
              <a:t>Zurich</a:t>
            </a:r>
            <a:endParaRPr lang="de-CH" sz="1200" dirty="0"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Frauenklinikstrasse 24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CH-8091 Zürich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Phone +41 44 255 90 56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Fax     +41 </a:t>
            </a:r>
            <a:r>
              <a:rPr lang="de-CH" sz="1200" dirty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44 255 41 79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E-Mail </a:t>
            </a:r>
            <a:r>
              <a:rPr lang="de-CH" sz="1200" u="sng" dirty="0" smtClean="0">
                <a:solidFill>
                  <a:srgbClr val="0000FF"/>
                </a:solidFill>
                <a:effectLst/>
                <a:latin typeface="Constantia" panose="02030602050306030303" pitchFamily="18" charset="0"/>
                <a:ea typeface="Calibri"/>
                <a:cs typeface="Times New Roman"/>
                <a:hlinkClick r:id="rId3"/>
              </a:rPr>
              <a:t>marius.bredell@usz.ch</a:t>
            </a:r>
            <a:endParaRPr lang="de-CH" sz="1200" u="sng" dirty="0" smtClean="0">
              <a:solidFill>
                <a:srgbClr val="0000FF"/>
              </a:solidFill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CH" sz="1200" dirty="0"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Course </a:t>
            </a:r>
            <a:r>
              <a:rPr lang="de-CH" sz="1200" dirty="0" err="1">
                <a:effectLst/>
                <a:latin typeface="Constantia" panose="02030602050306030303" pitchFamily="18" charset="0"/>
                <a:ea typeface="Calibri"/>
                <a:cs typeface="Times New Roman"/>
              </a:rPr>
              <a:t>Faculty</a:t>
            </a:r>
            <a:endParaRPr lang="de-CH" sz="1200" dirty="0"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 err="1">
                <a:effectLst/>
                <a:latin typeface="Constantia" panose="02030602050306030303" pitchFamily="18" charset="0"/>
                <a:ea typeface="Calibri"/>
                <a:cs typeface="Times New Roman"/>
              </a:rPr>
              <a:t>Local</a:t>
            </a:r>
            <a:r>
              <a:rPr lang="de-CH" sz="1200" dirty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 </a:t>
            </a:r>
            <a:r>
              <a:rPr lang="de-CH" sz="1200" dirty="0" err="1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faculty</a:t>
            </a:r>
            <a:endParaRPr lang="de-CH" sz="1200" dirty="0" smtClean="0">
              <a:effectLst/>
              <a:latin typeface="Constant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 smtClean="0">
                <a:effectLst/>
                <a:latin typeface="Constantia" pitchFamily="18" charset="0"/>
                <a:ea typeface="Calibri"/>
                <a:cs typeface="Times New Roman"/>
              </a:rPr>
              <a:t>(</a:t>
            </a:r>
            <a:r>
              <a:rPr lang="de-CH" sz="1200" dirty="0" err="1" smtClean="0">
                <a:effectLst/>
                <a:latin typeface="Constantia" pitchFamily="18" charset="0"/>
                <a:ea typeface="Calibri"/>
                <a:cs typeface="Times New Roman"/>
              </a:rPr>
              <a:t>To</a:t>
            </a:r>
            <a:r>
              <a:rPr lang="de-CH" sz="1200" dirty="0" smtClean="0">
                <a:effectLst/>
                <a:latin typeface="Constantia" pitchFamily="18" charset="0"/>
                <a:ea typeface="Calibri"/>
                <a:cs typeface="Times New Roman"/>
              </a:rPr>
              <a:t> </a:t>
            </a:r>
            <a:r>
              <a:rPr lang="de-CH" sz="1200" dirty="0" err="1" smtClean="0">
                <a:effectLst/>
                <a:latin typeface="Constantia" pitchFamily="18" charset="0"/>
                <a:ea typeface="Calibri"/>
                <a:cs typeface="Times New Roman"/>
              </a:rPr>
              <a:t>be</a:t>
            </a:r>
            <a:r>
              <a:rPr lang="de-CH" sz="1200" dirty="0" smtClean="0">
                <a:effectLst/>
                <a:latin typeface="Constantia" pitchFamily="18" charset="0"/>
                <a:ea typeface="Calibri"/>
                <a:cs typeface="Times New Roman"/>
              </a:rPr>
              <a:t> </a:t>
            </a:r>
            <a:r>
              <a:rPr lang="de-CH" sz="1200" dirty="0" err="1" smtClean="0">
                <a:effectLst/>
                <a:latin typeface="Constantia" pitchFamily="18" charset="0"/>
                <a:ea typeface="Calibri"/>
                <a:cs typeface="Times New Roman"/>
              </a:rPr>
              <a:t>announced</a:t>
            </a:r>
            <a:r>
              <a:rPr lang="de-CH" sz="1200" dirty="0" smtClean="0">
                <a:effectLst/>
                <a:latin typeface="Constantia" pitchFamily="18" charset="0"/>
                <a:ea typeface="Calibri"/>
                <a:cs typeface="Times New Roman"/>
              </a:rPr>
              <a:t>)</a:t>
            </a:r>
            <a:endParaRPr lang="de-CH" sz="1200" dirty="0">
              <a:effectLst/>
              <a:latin typeface="Constant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 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CH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3770879" y="611560"/>
            <a:ext cx="3015782" cy="335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de-CH" sz="1200" b="1" dirty="0">
                <a:solidFill>
                  <a:srgbClr val="0000FF"/>
                </a:solidFill>
                <a:effectLst/>
                <a:latin typeface="Constantia" panose="02030602050306030303" pitchFamily="18" charset="0"/>
                <a:ea typeface="Calibri"/>
                <a:cs typeface="Times New Roman"/>
              </a:rPr>
              <a:t>International </a:t>
            </a:r>
            <a:r>
              <a:rPr lang="de-CH" sz="1200" b="1" dirty="0" err="1">
                <a:solidFill>
                  <a:srgbClr val="0000FF"/>
                </a:solidFill>
                <a:effectLst/>
                <a:latin typeface="Constantia" panose="02030602050306030303" pitchFamily="18" charset="0"/>
                <a:ea typeface="Calibri"/>
                <a:cs typeface="Times New Roman"/>
              </a:rPr>
              <a:t>Faculty</a:t>
            </a:r>
            <a:endParaRPr lang="de-CH" sz="1200" b="1" dirty="0">
              <a:solidFill>
                <a:srgbClr val="0000FF"/>
              </a:solidFill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CH" sz="1200" dirty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4000"/>
              </a:lnSpc>
            </a:pPr>
            <a:r>
              <a:rPr lang="de-CH" sz="1200" dirty="0" err="1" smtClean="0">
                <a:latin typeface="Constantia" panose="02030602050306030303" pitchFamily="18" charset="0"/>
              </a:rPr>
              <a:t>Mr</a:t>
            </a:r>
            <a:r>
              <a:rPr lang="de-CH" sz="1200" dirty="0" smtClean="0">
                <a:latin typeface="Constantia" panose="02030602050306030303" pitchFamily="18" charset="0"/>
              </a:rPr>
              <a:t> </a:t>
            </a:r>
            <a:r>
              <a:rPr lang="de-CH" sz="1200" dirty="0">
                <a:latin typeface="Constantia" panose="02030602050306030303" pitchFamily="18" charset="0"/>
              </a:rPr>
              <a:t>Massimo </a:t>
            </a:r>
            <a:r>
              <a:rPr lang="de-CH" sz="1200" dirty="0" err="1" smtClean="0">
                <a:latin typeface="Constantia" panose="02030602050306030303" pitchFamily="18" charset="0"/>
              </a:rPr>
              <a:t>Maranzano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smtClean="0">
                <a:latin typeface="Constantia" panose="02030602050306030303" pitchFamily="18" charset="0"/>
              </a:rPr>
              <a:t> </a:t>
            </a:r>
            <a:r>
              <a:rPr lang="de-CH" sz="900" dirty="0" smtClean="0">
                <a:latin typeface="Constantia" panose="02030602050306030303" pitchFamily="18" charset="0"/>
              </a:rPr>
              <a:t>MD, DDS </a:t>
            </a:r>
            <a:endParaRPr lang="de-CH" sz="1200" dirty="0" smtClean="0">
              <a:latin typeface="Constantia" panose="02030602050306030303" pitchFamily="18" charset="0"/>
            </a:endParaRPr>
          </a:p>
          <a:p>
            <a:pPr>
              <a:lnSpc>
                <a:spcPct val="114000"/>
              </a:lnSpc>
            </a:pPr>
            <a:r>
              <a:rPr lang="de-CH" sz="1200" dirty="0" smtClean="0">
                <a:latin typeface="Constantia" panose="02030602050306030303" pitchFamily="18" charset="0"/>
              </a:rPr>
              <a:t>Oral </a:t>
            </a:r>
            <a:r>
              <a:rPr lang="de-CH" sz="1200" dirty="0" err="1">
                <a:latin typeface="Constantia" panose="02030602050306030303" pitchFamily="18" charset="0"/>
              </a:rPr>
              <a:t>and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Maxillofacial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Surgeon</a:t>
            </a:r>
            <a:endParaRPr lang="de-CH" sz="1200" dirty="0">
              <a:latin typeface="Constantia" panose="02030602050306030303" pitchFamily="18" charset="0"/>
            </a:endParaRPr>
          </a:p>
          <a:p>
            <a:pPr>
              <a:lnSpc>
                <a:spcPct val="114000"/>
              </a:lnSpc>
            </a:pPr>
            <a:r>
              <a:rPr lang="de-CH" sz="1200" dirty="0" err="1">
                <a:latin typeface="Constantia" panose="02030602050306030303" pitchFamily="18" charset="0"/>
              </a:rPr>
              <a:t>Cct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Plastic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and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Reconstructive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 smtClean="0">
                <a:latin typeface="Constantia" panose="02030602050306030303" pitchFamily="18" charset="0"/>
              </a:rPr>
              <a:t>surgery</a:t>
            </a:r>
            <a:endParaRPr lang="de-CH" sz="1200" dirty="0" smtClean="0">
              <a:latin typeface="Constantia" panose="02030602050306030303" pitchFamily="18" charset="0"/>
            </a:endParaRPr>
          </a:p>
          <a:p>
            <a:pPr>
              <a:lnSpc>
                <a:spcPct val="114000"/>
              </a:lnSpc>
            </a:pPr>
            <a:endParaRPr lang="de-CH" sz="1200" dirty="0">
              <a:latin typeface="Constantia" panose="02030602050306030303" pitchFamily="18" charset="0"/>
            </a:endParaRPr>
          </a:p>
          <a:p>
            <a:pPr>
              <a:lnSpc>
                <a:spcPct val="114000"/>
              </a:lnSpc>
            </a:pPr>
            <a:r>
              <a:rPr lang="de-CH" sz="1200" dirty="0">
                <a:latin typeface="Constantia" panose="02030602050306030303" pitchFamily="18" charset="0"/>
              </a:rPr>
              <a:t>Consultant </a:t>
            </a:r>
            <a:r>
              <a:rPr lang="de-CH" sz="1200" dirty="0" err="1">
                <a:latin typeface="Constantia" panose="02030602050306030303" pitchFamily="18" charset="0"/>
              </a:rPr>
              <a:t>Maxillo-Facial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Surgeon</a:t>
            </a:r>
            <a:r>
              <a:rPr lang="de-CH" sz="1200" dirty="0">
                <a:latin typeface="Constantia" panose="02030602050306030303" pitchFamily="18" charset="0"/>
              </a:rPr>
              <a:t> (</a:t>
            </a:r>
            <a:r>
              <a:rPr lang="de-CH" sz="1200" dirty="0" err="1">
                <a:latin typeface="Constantia" panose="02030602050306030303" pitchFamily="18" charset="0"/>
              </a:rPr>
              <a:t>with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subspeciality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interest</a:t>
            </a:r>
            <a:r>
              <a:rPr lang="de-CH" sz="1200" dirty="0">
                <a:latin typeface="Constantia" panose="02030602050306030303" pitchFamily="18" charset="0"/>
              </a:rPr>
              <a:t> in Head &amp; Neck </a:t>
            </a:r>
            <a:r>
              <a:rPr lang="de-CH" sz="1200" dirty="0" err="1">
                <a:latin typeface="Constantia" panose="02030602050306030303" pitchFamily="18" charset="0"/>
              </a:rPr>
              <a:t>Oncology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and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Microvascular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Facial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Plastic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Reconstructive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Surgery</a:t>
            </a:r>
            <a:r>
              <a:rPr lang="de-CH" sz="1200" dirty="0">
                <a:latin typeface="Constantia" panose="02030602050306030303" pitchFamily="18" charset="0"/>
              </a:rPr>
              <a:t>)</a:t>
            </a:r>
          </a:p>
          <a:p>
            <a:pPr>
              <a:lnSpc>
                <a:spcPct val="114000"/>
              </a:lnSpc>
            </a:pPr>
            <a:r>
              <a:rPr lang="de-CH" sz="1200" dirty="0">
                <a:latin typeface="Constantia" panose="02030602050306030303" pitchFamily="18" charset="0"/>
              </a:rPr>
              <a:t>Manchester Royal </a:t>
            </a:r>
            <a:r>
              <a:rPr lang="de-CH" sz="1200" dirty="0" err="1">
                <a:latin typeface="Constantia" panose="02030602050306030303" pitchFamily="18" charset="0"/>
              </a:rPr>
              <a:t>Infirmary</a:t>
            </a:r>
            <a:r>
              <a:rPr lang="de-CH" sz="1200" dirty="0">
                <a:latin typeface="Constantia" panose="02030602050306030303" pitchFamily="18" charset="0"/>
              </a:rPr>
              <a:t>, Division </a:t>
            </a:r>
            <a:r>
              <a:rPr lang="de-CH" sz="1200" dirty="0" err="1">
                <a:latin typeface="Constantia" panose="02030602050306030303" pitchFamily="18" charset="0"/>
              </a:rPr>
              <a:t>of</a:t>
            </a:r>
            <a:r>
              <a:rPr lang="de-CH" sz="1200" dirty="0">
                <a:latin typeface="Constantia" panose="02030602050306030303" pitchFamily="18" charset="0"/>
              </a:rPr>
              <a:t> </a:t>
            </a:r>
            <a:r>
              <a:rPr lang="de-CH" sz="1200" dirty="0" err="1">
                <a:latin typeface="Constantia" panose="02030602050306030303" pitchFamily="18" charset="0"/>
              </a:rPr>
              <a:t>Surgery</a:t>
            </a:r>
            <a:endParaRPr lang="de-CH" sz="1200" dirty="0">
              <a:latin typeface="Constantia" panose="02030602050306030303" pitchFamily="18" charset="0"/>
            </a:endParaRPr>
          </a:p>
          <a:p>
            <a:pPr>
              <a:lnSpc>
                <a:spcPct val="114000"/>
              </a:lnSpc>
            </a:pPr>
            <a:r>
              <a:rPr lang="de-CH" sz="1200" dirty="0">
                <a:latin typeface="Constantia" panose="02030602050306030303" pitchFamily="18" charset="0"/>
              </a:rPr>
              <a:t>Manchester Head </a:t>
            </a:r>
            <a:r>
              <a:rPr lang="de-CH" sz="1200" dirty="0" err="1">
                <a:latin typeface="Constantia" panose="02030602050306030303" pitchFamily="18" charset="0"/>
              </a:rPr>
              <a:t>and</a:t>
            </a:r>
            <a:r>
              <a:rPr lang="de-CH" sz="1200" dirty="0">
                <a:latin typeface="Constantia" panose="02030602050306030303" pitchFamily="18" charset="0"/>
              </a:rPr>
              <a:t> Neck </a:t>
            </a:r>
            <a:r>
              <a:rPr lang="de-CH" sz="1200" dirty="0" err="1">
                <a:latin typeface="Constantia" panose="02030602050306030303" pitchFamily="18" charset="0"/>
              </a:rPr>
              <a:t>Centre</a:t>
            </a:r>
            <a:r>
              <a:rPr lang="de-CH" sz="1200" dirty="0">
                <a:latin typeface="Constantia" panose="02030602050306030303" pitchFamily="18" charset="0"/>
              </a:rPr>
              <a:t/>
            </a:r>
            <a:br>
              <a:rPr lang="de-CH" sz="1200" dirty="0">
                <a:latin typeface="Constantia" panose="02030602050306030303" pitchFamily="18" charset="0"/>
              </a:rPr>
            </a:br>
            <a:r>
              <a:rPr lang="de-CH" sz="1200" dirty="0" err="1">
                <a:latin typeface="Constantia" panose="02030602050306030303" pitchFamily="18" charset="0"/>
              </a:rPr>
              <a:t>Edale</a:t>
            </a:r>
            <a:r>
              <a:rPr lang="de-CH" sz="1200" dirty="0">
                <a:latin typeface="Constantia" panose="02030602050306030303" pitchFamily="18" charset="0"/>
              </a:rPr>
              <a:t> House - 1st </a:t>
            </a:r>
            <a:r>
              <a:rPr lang="de-CH" sz="1200" dirty="0" err="1">
                <a:latin typeface="Constantia" panose="02030602050306030303" pitchFamily="18" charset="0"/>
              </a:rPr>
              <a:t>Floor</a:t>
            </a:r>
            <a:r>
              <a:rPr lang="de-CH" sz="1200" dirty="0">
                <a:latin typeface="Constantia" panose="02030602050306030303" pitchFamily="18" charset="0"/>
              </a:rPr>
              <a:t>, Oxford Road</a:t>
            </a:r>
          </a:p>
          <a:p>
            <a:pPr>
              <a:lnSpc>
                <a:spcPct val="114000"/>
              </a:lnSpc>
            </a:pPr>
            <a:r>
              <a:rPr lang="de-CH" sz="1200" dirty="0">
                <a:latin typeface="Constantia" panose="02030602050306030303" pitchFamily="18" charset="0"/>
              </a:rPr>
              <a:t>Manchester, M13 </a:t>
            </a:r>
            <a:r>
              <a:rPr lang="de-CH" sz="1200" dirty="0" smtClean="0">
                <a:latin typeface="Constantia" panose="02030602050306030303" pitchFamily="18" charset="0"/>
              </a:rPr>
              <a:t>9WL</a:t>
            </a:r>
          </a:p>
          <a:p>
            <a:endParaRPr lang="de-CH" sz="1200" b="1" dirty="0" smtClean="0">
              <a:solidFill>
                <a:srgbClr val="0000FF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endParaRPr lang="de-CH" sz="1200" b="1" dirty="0">
              <a:solidFill>
                <a:srgbClr val="0000FF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CH" sz="12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2973" y="4155887"/>
            <a:ext cx="7765205" cy="34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ts val="1000"/>
              </a:lnSpc>
              <a:spcBef>
                <a:spcPts val="5"/>
              </a:spcBef>
              <a:spcAft>
                <a:spcPts val="0"/>
              </a:spcAft>
            </a:pPr>
            <a:r>
              <a:rPr lang="de-CH" sz="1400" b="1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General </a:t>
            </a:r>
            <a:r>
              <a:rPr lang="de-CH" sz="1400" b="1" dirty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Information </a:t>
            </a:r>
            <a:r>
              <a:rPr lang="de-CH" sz="1400" b="1" dirty="0" err="1">
                <a:effectLst/>
                <a:latin typeface="Constantia" panose="02030602050306030303" pitchFamily="18" charset="0"/>
                <a:ea typeface="Calibri"/>
                <a:cs typeface="Times New Roman"/>
              </a:rPr>
              <a:t>and</a:t>
            </a:r>
            <a:r>
              <a:rPr lang="de-CH" sz="1400" b="1" dirty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 </a:t>
            </a:r>
            <a:r>
              <a:rPr lang="de-CH" sz="1400" b="1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Registration</a:t>
            </a:r>
            <a:endParaRPr lang="de-CH" sz="1400" dirty="0"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2973" y="4662797"/>
            <a:ext cx="2542381" cy="402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de-CH" sz="1200" b="1" dirty="0">
                <a:solidFill>
                  <a:srgbClr val="0000FF"/>
                </a:solidFill>
                <a:effectLst/>
                <a:latin typeface="Constantia"/>
                <a:ea typeface="Calibri"/>
                <a:cs typeface="Times New Roman"/>
              </a:rPr>
              <a:t>Date</a:t>
            </a:r>
            <a:endParaRPr lang="de-CH" sz="1200" b="1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e-CH" sz="1200" dirty="0" smtClean="0">
                <a:effectLst/>
                <a:latin typeface="Constantia"/>
                <a:ea typeface="Calibri"/>
                <a:cs typeface="Times New Roman"/>
              </a:rPr>
              <a:t>June 16</a:t>
            </a:r>
            <a:r>
              <a:rPr lang="de-CH" sz="1200" baseline="30000" dirty="0" smtClean="0">
                <a:effectLst/>
                <a:latin typeface="Constantia"/>
                <a:ea typeface="Calibri"/>
                <a:cs typeface="Times New Roman"/>
              </a:rPr>
              <a:t>th 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-</a:t>
            </a:r>
            <a:r>
              <a:rPr lang="de-CH" sz="1200" dirty="0" smtClean="0">
                <a:effectLst/>
                <a:latin typeface="Constantia"/>
                <a:ea typeface="Calibri"/>
                <a:cs typeface="Times New Roman"/>
              </a:rPr>
              <a:t>18</a:t>
            </a:r>
            <a:r>
              <a:rPr lang="de-CH" sz="1200" baseline="30000" dirty="0" smtClean="0">
                <a:effectLst/>
                <a:latin typeface="Constantia"/>
                <a:ea typeface="Calibri"/>
                <a:cs typeface="Times New Roman"/>
              </a:rPr>
              <a:t>th</a:t>
            </a:r>
            <a:r>
              <a:rPr lang="de-CH" sz="1200" dirty="0" smtClean="0">
                <a:effectLst/>
                <a:latin typeface="Constantia"/>
                <a:ea typeface="Calibri"/>
                <a:cs typeface="Times New Roman"/>
              </a:rPr>
              <a:t> 2016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 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e-CH" sz="1200" b="1" dirty="0" err="1">
                <a:solidFill>
                  <a:srgbClr val="0000FF"/>
                </a:solidFill>
                <a:effectLst/>
                <a:latin typeface="Constantia"/>
                <a:ea typeface="Calibri"/>
                <a:cs typeface="Times New Roman"/>
              </a:rPr>
              <a:t>Course</a:t>
            </a:r>
            <a:r>
              <a:rPr lang="de-CH" sz="1200" b="1" dirty="0">
                <a:solidFill>
                  <a:srgbClr val="0000FF"/>
                </a:solidFill>
                <a:effectLst/>
                <a:latin typeface="Constantia"/>
                <a:ea typeface="Calibri"/>
                <a:cs typeface="Times New Roman"/>
              </a:rPr>
              <a:t> Fee</a:t>
            </a:r>
            <a:endParaRPr lang="de-CH" sz="1200" b="1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CHF </a:t>
            </a:r>
            <a:r>
              <a:rPr lang="de-CH" sz="1200" dirty="0" smtClean="0">
                <a:latin typeface="Constantia"/>
                <a:ea typeface="Calibri"/>
                <a:cs typeface="Times New Roman"/>
              </a:rPr>
              <a:t>1250</a:t>
            </a:r>
            <a:r>
              <a:rPr lang="de-CH" sz="1200" dirty="0" smtClean="0">
                <a:effectLst/>
                <a:latin typeface="Constantia"/>
                <a:ea typeface="Calibri"/>
                <a:cs typeface="Times New Roman"/>
              </a:rPr>
              <a:t>.-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e-CH" sz="1200" i="1" dirty="0">
                <a:effectLst/>
                <a:latin typeface="Constantia"/>
                <a:ea typeface="Calibri"/>
                <a:cs typeface="Times New Roman"/>
              </a:rPr>
              <a:t>Course </a:t>
            </a:r>
            <a:r>
              <a:rPr lang="de-CH" sz="1200" i="1" dirty="0" err="1">
                <a:effectLst/>
                <a:latin typeface="Constantia"/>
                <a:ea typeface="Calibri"/>
                <a:cs typeface="Times New Roman"/>
              </a:rPr>
              <a:t>fee</a:t>
            </a:r>
            <a:r>
              <a:rPr lang="de-CH" sz="1200" i="1" dirty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i="1" dirty="0" err="1" smtClean="0">
                <a:effectLst/>
                <a:latin typeface="Constantia"/>
                <a:ea typeface="Calibri"/>
                <a:cs typeface="Times New Roman"/>
              </a:rPr>
              <a:t>including</a:t>
            </a:r>
            <a:endParaRPr lang="de-CH" sz="1200" i="1" dirty="0">
              <a:latin typeface="Constantia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e-CH" sz="1200" i="1" dirty="0" smtClean="0">
                <a:effectLst/>
                <a:latin typeface="Constantia"/>
                <a:ea typeface="Calibri"/>
                <a:cs typeface="Times New Roman"/>
              </a:rPr>
              <a:t>Lunches, </a:t>
            </a:r>
            <a:r>
              <a:rPr lang="de-CH" sz="1200" i="1" dirty="0" err="1" smtClean="0">
                <a:effectLst/>
                <a:latin typeface="Constantia"/>
                <a:ea typeface="Calibri"/>
                <a:cs typeface="Times New Roman"/>
              </a:rPr>
              <a:t>coffee</a:t>
            </a:r>
            <a:endParaRPr lang="de-CH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e-CH" sz="1200" i="1" dirty="0" err="1" smtClean="0">
                <a:effectLst/>
                <a:latin typeface="Constantia"/>
                <a:ea typeface="Calibri"/>
                <a:cs typeface="Times New Roman"/>
              </a:rPr>
              <a:t>and</a:t>
            </a:r>
            <a:r>
              <a:rPr lang="de-CH" sz="1200" i="1" dirty="0" smtClean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i="1" dirty="0" err="1">
                <a:effectLst/>
                <a:latin typeface="Constantia"/>
                <a:ea typeface="Calibri"/>
                <a:cs typeface="Times New Roman"/>
              </a:rPr>
              <a:t>course</a:t>
            </a:r>
            <a:r>
              <a:rPr lang="de-CH" sz="1200" i="1" dirty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i="1" dirty="0" err="1">
                <a:effectLst/>
                <a:latin typeface="Constantia"/>
                <a:ea typeface="Calibri"/>
                <a:cs typeface="Times New Roman"/>
              </a:rPr>
              <a:t>dinner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 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e-CH" sz="1200" b="1" dirty="0">
                <a:solidFill>
                  <a:srgbClr val="0000FF"/>
                </a:solidFill>
                <a:effectLst/>
                <a:latin typeface="Constantia"/>
                <a:ea typeface="Calibri"/>
                <a:cs typeface="Times New Roman"/>
              </a:rPr>
              <a:t>Course </a:t>
            </a:r>
            <a:r>
              <a:rPr lang="de-CH" sz="1200" b="1" dirty="0" err="1">
                <a:solidFill>
                  <a:srgbClr val="0000FF"/>
                </a:solidFill>
                <a:effectLst/>
                <a:latin typeface="Constantia"/>
                <a:ea typeface="Calibri"/>
                <a:cs typeface="Times New Roman"/>
              </a:rPr>
              <a:t>Concept</a:t>
            </a:r>
            <a:endParaRPr lang="de-CH" sz="1200" b="1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Lecture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and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dirty="0" smtClean="0">
                <a:effectLst/>
                <a:latin typeface="Constantia"/>
                <a:ea typeface="Calibri"/>
                <a:cs typeface="Times New Roman"/>
              </a:rPr>
              <a:t>Hands-on</a:t>
            </a:r>
          </a:p>
          <a:p>
            <a:pPr>
              <a:lnSpc>
                <a:spcPct val="115000"/>
              </a:lnSpc>
            </a:pPr>
            <a:r>
              <a:rPr lang="de-CH" sz="1200" dirty="0" err="1" smtClean="0">
                <a:effectLst/>
                <a:latin typeface="Constantia"/>
                <a:ea typeface="Calibri"/>
                <a:cs typeface="Times New Roman"/>
              </a:rPr>
              <a:t>Practical</a:t>
            </a:r>
            <a:endParaRPr lang="de-CH" sz="1200" dirty="0" smtClean="0">
              <a:effectLst/>
              <a:latin typeface="Constantia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de-CH" sz="1200" dirty="0">
              <a:latin typeface="Constantia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e-CH" sz="1200" b="1" dirty="0" err="1" smtClean="0">
                <a:solidFill>
                  <a:srgbClr val="0000FF"/>
                </a:solidFill>
                <a:latin typeface="Constantia" panose="02030602050306030303" pitchFamily="18" charset="0"/>
                <a:ea typeface="Calibri"/>
                <a:cs typeface="Times New Roman"/>
              </a:rPr>
              <a:t>Synthes</a:t>
            </a:r>
            <a:r>
              <a:rPr lang="de-CH" sz="1200" b="1" dirty="0" smtClean="0">
                <a:solidFill>
                  <a:srgbClr val="0000FF"/>
                </a:solidFill>
                <a:latin typeface="Constantia" panose="02030602050306030303" pitchFamily="18" charset="0"/>
                <a:ea typeface="Calibri"/>
                <a:cs typeface="Times New Roman"/>
              </a:rPr>
              <a:t> Computer </a:t>
            </a:r>
            <a:r>
              <a:rPr lang="de-CH" sz="1200" b="1" dirty="0" err="1">
                <a:solidFill>
                  <a:srgbClr val="0000FF"/>
                </a:solidFill>
                <a:latin typeface="Constantia" panose="02030602050306030303" pitchFamily="18" charset="0"/>
                <a:ea typeface="Calibri"/>
                <a:cs typeface="Times New Roman"/>
              </a:rPr>
              <a:t>B</a:t>
            </a:r>
            <a:r>
              <a:rPr lang="de-CH" sz="1200" b="1" dirty="0" err="1" smtClean="0">
                <a:solidFill>
                  <a:srgbClr val="0000FF"/>
                </a:solidFill>
                <a:latin typeface="Constantia" panose="02030602050306030303" pitchFamily="18" charset="0"/>
                <a:ea typeface="Calibri"/>
                <a:cs typeface="Times New Roman"/>
              </a:rPr>
              <a:t>ased</a:t>
            </a:r>
            <a:r>
              <a:rPr lang="de-CH" sz="1200" b="1" dirty="0" smtClean="0">
                <a:solidFill>
                  <a:srgbClr val="0000FF"/>
                </a:solidFill>
                <a:latin typeface="Constantia" panose="02030602050306030303" pitchFamily="18" charset="0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de-CH" sz="1200" b="1" dirty="0" err="1" smtClean="0">
                <a:solidFill>
                  <a:srgbClr val="0000FF"/>
                </a:solidFill>
                <a:latin typeface="Constantia" panose="02030602050306030303" pitchFamily="18" charset="0"/>
                <a:ea typeface="Calibri"/>
                <a:cs typeface="Times New Roman"/>
              </a:rPr>
              <a:t>Planning</a:t>
            </a:r>
            <a:r>
              <a:rPr lang="de-CH" sz="1200" b="1" dirty="0">
                <a:solidFill>
                  <a:srgbClr val="0000FF"/>
                </a:solidFill>
                <a:latin typeface="Constantia" panose="02030602050306030303" pitchFamily="18" charset="0"/>
                <a:ea typeface="Calibri"/>
                <a:cs typeface="Times New Roman"/>
              </a:rPr>
              <a:t> </a:t>
            </a:r>
            <a:r>
              <a:rPr lang="de-CH" sz="1200" b="1" dirty="0" smtClean="0">
                <a:solidFill>
                  <a:srgbClr val="0000FF"/>
                </a:solidFill>
                <a:latin typeface="Constantia" panose="02030602050306030303" pitchFamily="18" charset="0"/>
                <a:ea typeface="Calibri"/>
                <a:cs typeface="Times New Roman"/>
              </a:rPr>
              <a:t>Module </a:t>
            </a:r>
            <a:endParaRPr lang="de-CH" sz="1200" b="1" dirty="0">
              <a:latin typeface="Constantia" panose="0203060205030603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e-CH" sz="1200" dirty="0" err="1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Provisional</a:t>
            </a:r>
            <a:r>
              <a:rPr lang="de-CH" sz="12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>: CHF 400</a:t>
            </a:r>
            <a:endParaRPr lang="de-CH" sz="1200" dirty="0"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 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007703" y="4662797"/>
            <a:ext cx="2557678" cy="40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b="1" dirty="0">
                <a:solidFill>
                  <a:srgbClr val="0000FF"/>
                </a:solidFill>
                <a:effectLst/>
                <a:latin typeface="Constantia"/>
                <a:ea typeface="Calibri"/>
                <a:cs typeface="Times New Roman"/>
              </a:rPr>
              <a:t>Location</a:t>
            </a:r>
            <a:endParaRPr lang="de-CH" sz="1200" b="1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Department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of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Anatomy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,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University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of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Zürich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Anatomisches Institut 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(Universität Zürich-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lrchel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)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Winterthurstrasse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190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CH-8057 Zürich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Building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42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Seminar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Room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dirty="0" smtClean="0">
                <a:effectLst/>
                <a:latin typeface="Constantia"/>
                <a:ea typeface="Calibri"/>
                <a:cs typeface="Times New Roman"/>
              </a:rPr>
              <a:t>G 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53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 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b="1" dirty="0" err="1">
                <a:solidFill>
                  <a:srgbClr val="0000FF"/>
                </a:solidFill>
                <a:effectLst/>
                <a:latin typeface="Constantia"/>
                <a:ea typeface="Calibri"/>
                <a:cs typeface="Times New Roman"/>
              </a:rPr>
              <a:t>Course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Language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English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 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b="1" dirty="0" err="1">
                <a:solidFill>
                  <a:srgbClr val="0000FF"/>
                </a:solidFill>
                <a:effectLst/>
                <a:latin typeface="Constantia"/>
                <a:ea typeface="Calibri"/>
                <a:cs typeface="Times New Roman"/>
              </a:rPr>
              <a:t>Congress</a:t>
            </a:r>
            <a:r>
              <a:rPr lang="de-CH" sz="1200" b="1" dirty="0">
                <a:solidFill>
                  <a:srgbClr val="0000FF"/>
                </a:solidFill>
                <a:effectLst/>
                <a:latin typeface="Constantia"/>
                <a:ea typeface="Calibri"/>
                <a:cs typeface="Times New Roman"/>
              </a:rPr>
              <a:t> Registration</a:t>
            </a:r>
            <a:endParaRPr lang="de-CH" sz="1200" b="1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To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register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please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request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registration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form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and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send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to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 smtClean="0">
                <a:effectLst/>
                <a:latin typeface="Constantia"/>
                <a:ea typeface="Calibri"/>
                <a:cs typeface="Times New Roman"/>
              </a:rPr>
              <a:t>Fax+41  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44 255 8989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E-Mail </a:t>
            </a:r>
            <a:r>
              <a:rPr lang="de-CH" sz="1200" u="sng" dirty="0" smtClean="0">
                <a:solidFill>
                  <a:srgbClr val="0000FF"/>
                </a:solidFill>
                <a:latin typeface="Constantia"/>
                <a:ea typeface="Calibri"/>
                <a:cs typeface="Times New Roman"/>
              </a:rPr>
              <a:t>jana.tallarico</a:t>
            </a:r>
            <a:r>
              <a:rPr lang="de-CH" sz="1200" u="sng" dirty="0" smtClean="0">
                <a:solidFill>
                  <a:srgbClr val="0000FF"/>
                </a:solidFill>
                <a:effectLst/>
                <a:latin typeface="Constantia"/>
                <a:ea typeface="Calibri"/>
                <a:cs typeface="Times New Roman"/>
                <a:hlinkClick r:id="rId4"/>
              </a:rPr>
              <a:t>@usz.ch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CH" sz="12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266381" y="4662797"/>
            <a:ext cx="2520280" cy="419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4000"/>
              </a:lnSpc>
            </a:pPr>
            <a:r>
              <a:rPr lang="de-CH" sz="1200" b="1" dirty="0" smtClean="0">
                <a:solidFill>
                  <a:srgbClr val="0000FF"/>
                </a:solidFill>
                <a:latin typeface="Constantia" panose="02030602050306030303" pitchFamily="18" charset="0"/>
                <a:ea typeface="Calibri"/>
                <a:cs typeface="Times New Roman"/>
              </a:rPr>
              <a:t>Course </a:t>
            </a:r>
            <a:r>
              <a:rPr lang="de-CH" sz="1200" b="1" dirty="0" err="1">
                <a:solidFill>
                  <a:srgbClr val="0000FF"/>
                </a:solidFill>
                <a:latin typeface="Constantia" panose="02030602050306030303" pitchFamily="18" charset="0"/>
                <a:ea typeface="Calibri"/>
                <a:cs typeface="Times New Roman"/>
              </a:rPr>
              <a:t>Secretary</a:t>
            </a:r>
            <a:endParaRPr lang="de-CH" sz="1200" b="1" dirty="0">
              <a:solidFill>
                <a:srgbClr val="0000FF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CH" sz="1200" dirty="0" err="1" smtClean="0">
                <a:latin typeface="Constantia" panose="02030602050306030303" pitchFamily="18" charset="0"/>
                <a:ea typeface="Calibri"/>
                <a:cs typeface="Times New Roman"/>
              </a:rPr>
              <a:t>Mrs</a:t>
            </a:r>
            <a:r>
              <a:rPr lang="de-CH" sz="1200" dirty="0" smtClean="0">
                <a:latin typeface="Constantia" panose="02030602050306030303" pitchFamily="18" charset="0"/>
                <a:ea typeface="Calibri"/>
                <a:cs typeface="Times New Roman"/>
              </a:rPr>
              <a:t> </a:t>
            </a:r>
            <a:r>
              <a:rPr lang="de-CH" sz="1200" dirty="0">
                <a:latin typeface="Constantia" panose="02030602050306030303" pitchFamily="18" charset="0"/>
                <a:ea typeface="Calibri"/>
                <a:cs typeface="Times New Roman"/>
              </a:rPr>
              <a:t>Tallarico Department </a:t>
            </a:r>
            <a:r>
              <a:rPr lang="de-CH" sz="1200" dirty="0" err="1">
                <a:latin typeface="Constantia" panose="02030602050306030303" pitchFamily="18" charset="0"/>
                <a:ea typeface="Calibri"/>
                <a:cs typeface="Times New Roman"/>
              </a:rPr>
              <a:t>of</a:t>
            </a:r>
            <a:r>
              <a:rPr lang="de-CH" sz="1200" dirty="0">
                <a:latin typeface="Constantia" panose="02030602050306030303" pitchFamily="18" charset="0"/>
                <a:ea typeface="Calibri"/>
                <a:cs typeface="Times New Roman"/>
              </a:rPr>
              <a:t> Oral </a:t>
            </a:r>
            <a:r>
              <a:rPr lang="de-CH" sz="1200" dirty="0" err="1">
                <a:latin typeface="Constantia" panose="02030602050306030303" pitchFamily="18" charset="0"/>
                <a:ea typeface="Calibri"/>
                <a:cs typeface="Times New Roman"/>
              </a:rPr>
              <a:t>and</a:t>
            </a:r>
            <a:r>
              <a:rPr lang="de-CH" sz="1200" dirty="0">
                <a:latin typeface="Constantia" panose="02030602050306030303" pitchFamily="18" charset="0"/>
                <a:ea typeface="Calibri"/>
                <a:cs typeface="Times New Roman"/>
              </a:rPr>
              <a:t> </a:t>
            </a:r>
            <a:r>
              <a:rPr lang="de-CH" sz="1200" dirty="0" err="1">
                <a:latin typeface="Constantia" panose="02030602050306030303" pitchFamily="18" charset="0"/>
                <a:ea typeface="Calibri"/>
                <a:cs typeface="Times New Roman"/>
              </a:rPr>
              <a:t>Cranio-Maxillofacial</a:t>
            </a:r>
            <a:r>
              <a:rPr lang="de-CH" sz="1200" dirty="0">
                <a:latin typeface="Constantia" panose="02030602050306030303" pitchFamily="18" charset="0"/>
                <a:ea typeface="Calibri"/>
                <a:cs typeface="Times New Roman"/>
              </a:rPr>
              <a:t> </a:t>
            </a:r>
            <a:r>
              <a:rPr lang="de-CH" sz="1200" dirty="0" err="1">
                <a:latin typeface="Constantia" panose="02030602050306030303" pitchFamily="18" charset="0"/>
                <a:ea typeface="Calibri"/>
                <a:cs typeface="Times New Roman"/>
              </a:rPr>
              <a:t>Surgery</a:t>
            </a:r>
            <a:r>
              <a:rPr lang="de-CH" sz="1200" dirty="0">
                <a:latin typeface="Constantia" panose="02030602050306030303" pitchFamily="18" charset="0"/>
                <a:ea typeface="Calibri"/>
                <a:cs typeface="Times New Roman"/>
              </a:rPr>
              <a:t> University Hospital </a:t>
            </a:r>
            <a:r>
              <a:rPr lang="de-CH" sz="1200" dirty="0" err="1">
                <a:latin typeface="Constantia" panose="02030602050306030303" pitchFamily="18" charset="0"/>
                <a:ea typeface="Calibri"/>
                <a:cs typeface="Times New Roman"/>
              </a:rPr>
              <a:t>Zurich</a:t>
            </a:r>
            <a:r>
              <a:rPr lang="de-CH" sz="1200" dirty="0">
                <a:latin typeface="Constantia" panose="02030602050306030303" pitchFamily="18" charset="0"/>
                <a:ea typeface="Calibri"/>
                <a:cs typeface="Times New Roman"/>
              </a:rPr>
              <a:t> Frauenklinikstrasse 24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CH" sz="1200" dirty="0">
                <a:latin typeface="Constantia" panose="02030602050306030303" pitchFamily="18" charset="0"/>
                <a:ea typeface="Calibri"/>
                <a:cs typeface="Times New Roman"/>
              </a:rPr>
              <a:t>CH-8091 Zürich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CH" sz="1200" dirty="0">
                <a:latin typeface="Constantia" panose="02030602050306030303" pitchFamily="18" charset="0"/>
                <a:ea typeface="Calibri"/>
                <a:cs typeface="Times New Roman"/>
              </a:rPr>
              <a:t>Phone +41 44 255 50 31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CH" sz="1200" dirty="0">
                <a:latin typeface="Constantia" panose="02030602050306030303" pitchFamily="18" charset="0"/>
                <a:ea typeface="Calibri"/>
                <a:cs typeface="Times New Roman"/>
              </a:rPr>
              <a:t>Fax      +41 44 255 89 89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CH" sz="1200" dirty="0">
                <a:latin typeface="Constantia"/>
                <a:ea typeface="Calibri"/>
                <a:cs typeface="Times New Roman"/>
              </a:rPr>
              <a:t>E-Mail </a:t>
            </a:r>
            <a:r>
              <a:rPr lang="de-CH" sz="1200" u="sng" dirty="0">
                <a:solidFill>
                  <a:srgbClr val="0000FF"/>
                </a:solidFill>
                <a:latin typeface="Constantia"/>
                <a:ea typeface="Calibri"/>
                <a:cs typeface="Times New Roman"/>
              </a:rPr>
              <a:t>jana</a:t>
            </a:r>
            <a:r>
              <a:rPr lang="de-CH" sz="1200" u="sng" dirty="0">
                <a:solidFill>
                  <a:srgbClr val="0000FF"/>
                </a:solidFill>
                <a:latin typeface="Constantia"/>
                <a:ea typeface="Calibri"/>
                <a:cs typeface="Times New Roman"/>
                <a:hlinkClick r:id="rId5"/>
              </a:rPr>
              <a:t>.tallarico@usz.ch</a:t>
            </a:r>
            <a:endParaRPr lang="de-CH" sz="1200" dirty="0">
              <a:ea typeface="Calibri"/>
              <a:cs typeface="Times New Roman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endParaRPr lang="de-CH" sz="1200" dirty="0">
              <a:latin typeface="Constantia"/>
              <a:ea typeface="Calibri"/>
              <a:cs typeface="Times New Roman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CH" sz="1200" dirty="0" err="1" smtClean="0">
                <a:effectLst/>
                <a:latin typeface="Constantia"/>
                <a:ea typeface="Calibri"/>
                <a:cs typeface="Times New Roman"/>
              </a:rPr>
              <a:t>For</a:t>
            </a:r>
            <a:r>
              <a:rPr lang="de-CH" sz="1200" dirty="0" smtClean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further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Information 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please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contact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: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CH" sz="1200" u="sng" dirty="0">
                <a:solidFill>
                  <a:srgbClr val="0000FF"/>
                </a:solidFill>
                <a:effectLst/>
                <a:latin typeface="Constantia"/>
                <a:ea typeface="Calibri"/>
                <a:cs typeface="Times New Roman"/>
                <a:hlinkClick r:id="rId3"/>
              </a:rPr>
              <a:t>marius.bredell@usz.ch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 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You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will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receive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 a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confirmation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per E-Mail.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endParaRPr lang="de-CH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CH" sz="1200" b="1" i="1" dirty="0" smtClean="0">
                <a:effectLst/>
                <a:latin typeface="Constantia"/>
                <a:ea typeface="Calibri"/>
                <a:cs typeface="Times New Roman"/>
              </a:rPr>
              <a:t>Attention</a:t>
            </a:r>
            <a:r>
              <a:rPr lang="de-CH" sz="1200" b="1" i="1" dirty="0">
                <a:effectLst/>
                <a:latin typeface="Constantia"/>
                <a:ea typeface="Calibri"/>
                <a:cs typeface="Times New Roman"/>
              </a:rPr>
              <a:t>! </a:t>
            </a:r>
            <a:endParaRPr lang="de-CH" sz="1200" b="1" i="1" dirty="0" smtClean="0">
              <a:effectLst/>
              <a:latin typeface="Constantia"/>
              <a:ea typeface="Calibri"/>
              <a:cs typeface="Times New Roman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CH" sz="1200" dirty="0" smtClean="0">
                <a:effectLst/>
                <a:latin typeface="Constantia"/>
                <a:ea typeface="Calibri"/>
                <a:cs typeface="Times New Roman"/>
              </a:rPr>
              <a:t>The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number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of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dirty="0" err="1" smtClean="0">
                <a:effectLst/>
                <a:latin typeface="Constantia"/>
                <a:ea typeface="Calibri"/>
                <a:cs typeface="Times New Roman"/>
              </a:rPr>
              <a:t>participants</a:t>
            </a:r>
            <a:r>
              <a:rPr lang="de-CH" sz="1200" dirty="0" smtClean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dirty="0" err="1">
                <a:effectLst/>
                <a:latin typeface="Constantia"/>
                <a:ea typeface="Calibri"/>
                <a:cs typeface="Times New Roman"/>
              </a:rPr>
              <a:t>is</a:t>
            </a:r>
            <a:r>
              <a:rPr lang="de-CH" sz="1200" dirty="0">
                <a:effectLst/>
                <a:latin typeface="Constantia"/>
                <a:ea typeface="Calibri"/>
                <a:cs typeface="Times New Roman"/>
              </a:rPr>
              <a:t> </a:t>
            </a:r>
            <a:r>
              <a:rPr lang="de-CH" sz="1200" dirty="0" smtClean="0">
                <a:effectLst/>
                <a:latin typeface="Constantia"/>
                <a:ea typeface="Calibri"/>
                <a:cs typeface="Times New Roman"/>
              </a:rPr>
              <a:t>limited.</a:t>
            </a:r>
            <a:endParaRPr lang="de-CH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845784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On-screen Show (4:3)</PresentationFormat>
  <Paragraphs>265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Larissa</vt:lpstr>
      <vt:lpstr>PowerPoint Presentation</vt:lpstr>
      <vt:lpstr>PowerPoint Presentation</vt:lpstr>
      <vt:lpstr>PowerPoint Presentation</vt:lpstr>
      <vt:lpstr>PowerPoint Presentation</vt:lpstr>
    </vt:vector>
  </TitlesOfParts>
  <Company>ZZM - Zentrum für Zahnmedizin der Universität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Gottmann Ruth</dc:creator>
  <cp:lastModifiedBy>Jill</cp:lastModifiedBy>
  <cp:revision>27</cp:revision>
  <cp:lastPrinted>2015-10-20T14:58:24Z</cp:lastPrinted>
  <dcterms:created xsi:type="dcterms:W3CDTF">2014-12-05T07:27:56Z</dcterms:created>
  <dcterms:modified xsi:type="dcterms:W3CDTF">2016-01-14T12:43:11Z</dcterms:modified>
</cp:coreProperties>
</file>